
<file path=[Content_Types].xml><?xml version="1.0" encoding="utf-8"?>
<Types xmlns="http://schemas.openxmlformats.org/package/2006/content-types">
  <Default Extension="jpeg" ContentType="image/jpeg"/>
  <Default Extension="png" ContentType="image/png"/>
  <Default Extension="PSD"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8D2B"/>
    <a:srgbClr val="282956"/>
    <a:srgbClr val="0056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2"/>
    <p:restoredTop sz="96327"/>
  </p:normalViewPr>
  <p:slideViewPr>
    <p:cSldViewPr snapToGrid="0" snapToObjects="1">
      <p:cViewPr>
        <p:scale>
          <a:sx n="110" d="100"/>
          <a:sy n="110" d="100"/>
        </p:scale>
        <p:origin x="1664"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7295D-B7FB-C640-8E60-2BA0C38B7C98}" type="datetimeFigureOut">
              <a:rPr lang="en-US" smtClean="0"/>
              <a:t>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5515A-2BC1-CE48-80D3-9870A3592EB1}" type="slidenum">
              <a:rPr lang="en-US" smtClean="0"/>
              <a:t>‹#›</a:t>
            </a:fld>
            <a:endParaRPr lang="en-US"/>
          </a:p>
        </p:txBody>
      </p:sp>
    </p:spTree>
    <p:extLst>
      <p:ext uri="{BB962C8B-B14F-4D97-AF65-F5344CB8AC3E}">
        <p14:creationId xmlns:p14="http://schemas.microsoft.com/office/powerpoint/2010/main" val="210086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a29f487e1_2_81:notes"/>
          <p:cNvSpPr txBox="1">
            <a:spLocks noGrp="1"/>
          </p:cNvSpPr>
          <p:nvPr>
            <p:ph type="body" idx="1"/>
          </p:nvPr>
        </p:nvSpPr>
        <p:spPr>
          <a:xfrm>
            <a:off x="685187" y="4400376"/>
            <a:ext cx="5487626" cy="3601011"/>
          </a:xfrm>
          <a:prstGeom prst="rect">
            <a:avLst/>
          </a:prstGeom>
        </p:spPr>
        <p:txBody>
          <a:bodyPr spcFirstLastPara="1" wrap="square" lIns="88525" tIns="88525" rIns="88525" bIns="88525" anchor="t" anchorCtr="0">
            <a:noAutofit/>
          </a:bodyPr>
          <a:lstStyle/>
          <a:p>
            <a:pPr marL="0" lvl="0" indent="0" algn="l" rtl="0">
              <a:spcBef>
                <a:spcPts val="0"/>
              </a:spcBef>
              <a:spcAft>
                <a:spcPts val="0"/>
              </a:spcAft>
              <a:buNone/>
            </a:pPr>
            <a:endParaRPr/>
          </a:p>
        </p:txBody>
      </p:sp>
      <p:sp>
        <p:nvSpPr>
          <p:cNvPr id="145" name="Google Shape;145;gaa29f487e1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8092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aa29f487e1_2_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gaa29f487e1_2_88:notes"/>
          <p:cNvSpPr txBox="1">
            <a:spLocks noGrp="1"/>
          </p:cNvSpPr>
          <p:nvPr>
            <p:ph type="body" idx="1"/>
          </p:nvPr>
        </p:nvSpPr>
        <p:spPr>
          <a:xfrm>
            <a:off x="685187" y="4400376"/>
            <a:ext cx="5487626" cy="3601011"/>
          </a:xfrm>
          <a:prstGeom prst="rect">
            <a:avLst/>
          </a:prstGeom>
          <a:noFill/>
          <a:ln>
            <a:noFill/>
          </a:ln>
        </p:spPr>
        <p:txBody>
          <a:bodyPr spcFirstLastPara="1" wrap="square" lIns="88525" tIns="44250" rIns="88525" bIns="44250" anchor="t" anchorCtr="0">
            <a:noAutofit/>
          </a:bodyPr>
          <a:lstStyle/>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More than 350,000 Americans have died of COVID in less than a year. COVID has killed 6 times more people than the flu. People working in healthcare settings and visible minorities are disproportionately affected. </a:t>
            </a:r>
            <a:endParaRPr sz="1400" b="0" dirty="0"/>
          </a:p>
          <a:p>
            <a:pPr marL="0" lvl="0" indent="0" algn="l" rtl="0">
              <a:spcBef>
                <a:spcPts val="0"/>
              </a:spcBef>
              <a:spcAft>
                <a:spcPts val="0"/>
              </a:spcAft>
              <a:buNone/>
            </a:pPr>
            <a:endParaRPr lang="en" sz="1200" b="0" i="0" u="none" strike="noStrike" dirty="0">
              <a:solidFill>
                <a:schemeClr val="dk1"/>
              </a:solidFill>
              <a:latin typeface="Calibri"/>
              <a:ea typeface="Calibri"/>
              <a:cs typeface="Calibri"/>
              <a:sym typeface="Calibri"/>
            </a:endParaRPr>
          </a:p>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Even if a young and healthy person does not die of COVID19 infection, they may have long term complications from COVID, affecting multiple organ systems. Long term effects include brain fog, body aches, and damage to the lungs and heart. Many cannot go back to work or live a normal life. </a:t>
            </a:r>
          </a:p>
          <a:p>
            <a:pPr marL="0" lvl="0" indent="0" algn="l" rtl="0">
              <a:spcBef>
                <a:spcPts val="0"/>
              </a:spcBef>
              <a:spcAft>
                <a:spcPts val="0"/>
              </a:spcAft>
              <a:buNone/>
            </a:pPr>
            <a:endParaRPr sz="1400" b="0" dirty="0"/>
          </a:p>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If you get sick, the patients or residents, and their families who count on you will be let down. A vaccine is the way to end this pandemic. All the members of the healthcare team around you will be getting immunized; you can also protect yourself, your loved ones, and your community by getting vaccinated. </a:t>
            </a:r>
            <a:endParaRPr sz="1400" b="0" dirty="0"/>
          </a:p>
        </p:txBody>
      </p:sp>
      <p:sp>
        <p:nvSpPr>
          <p:cNvPr id="154" name="Google Shape;154;gaa29f487e1_2_88:notes"/>
          <p:cNvSpPr txBox="1">
            <a:spLocks noGrp="1"/>
          </p:cNvSpPr>
          <p:nvPr>
            <p:ph type="sldNum" idx="12"/>
          </p:nvPr>
        </p:nvSpPr>
        <p:spPr>
          <a:xfrm>
            <a:off x="3884258" y="8686336"/>
            <a:ext cx="2972209" cy="457664"/>
          </a:xfrm>
          <a:prstGeom prst="rect">
            <a:avLst/>
          </a:prstGeom>
          <a:noFill/>
          <a:ln>
            <a:noFill/>
          </a:ln>
        </p:spPr>
        <p:txBody>
          <a:bodyPr spcFirstLastPara="1" wrap="square" lIns="88525" tIns="44250" rIns="88525" bIns="44250" anchor="b" anchorCtr="0">
            <a:noAutofit/>
          </a:bodyPr>
          <a:lstStyle/>
          <a:p>
            <a:pPr marL="0" lvl="0" indent="0" algn="r" rtl="0">
              <a:spcBef>
                <a:spcPts val="0"/>
              </a:spcBef>
              <a:spcAft>
                <a:spcPts val="0"/>
              </a:spcAft>
              <a:buNone/>
            </a:pPr>
            <a:fld id="{00000000-1234-1234-1234-123412341234}" type="slidenum">
              <a:rPr lang="en" sz="1400"/>
              <a:t>3</a:t>
            </a:fld>
            <a:endParaRPr sz="1400"/>
          </a:p>
        </p:txBody>
      </p:sp>
    </p:spTree>
    <p:extLst>
      <p:ext uri="{BB962C8B-B14F-4D97-AF65-F5344CB8AC3E}">
        <p14:creationId xmlns:p14="http://schemas.microsoft.com/office/powerpoint/2010/main" val="475149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a29f487e1_2_81:notes"/>
          <p:cNvSpPr txBox="1">
            <a:spLocks noGrp="1"/>
          </p:cNvSpPr>
          <p:nvPr>
            <p:ph type="body" idx="1"/>
          </p:nvPr>
        </p:nvSpPr>
        <p:spPr>
          <a:xfrm>
            <a:off x="685187" y="4400376"/>
            <a:ext cx="5487626" cy="3601011"/>
          </a:xfrm>
          <a:prstGeom prst="rect">
            <a:avLst/>
          </a:prstGeom>
        </p:spPr>
        <p:txBody>
          <a:bodyPr spcFirstLastPara="1" wrap="square" lIns="88525" tIns="88525" rIns="88525" bIns="88525" anchor="t" anchorCtr="0">
            <a:noAutofit/>
          </a:bodyPr>
          <a:lstStyle/>
          <a:p>
            <a:pPr marL="0" lvl="0" indent="0" algn="l" rtl="0">
              <a:spcBef>
                <a:spcPts val="0"/>
              </a:spcBef>
              <a:spcAft>
                <a:spcPts val="0"/>
              </a:spcAft>
              <a:buNone/>
            </a:pPr>
            <a:endParaRPr/>
          </a:p>
        </p:txBody>
      </p:sp>
      <p:sp>
        <p:nvSpPr>
          <p:cNvPr id="145" name="Google Shape;145;gaa29f487e1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4988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a29f487e1_2_81:notes"/>
          <p:cNvSpPr txBox="1">
            <a:spLocks noGrp="1"/>
          </p:cNvSpPr>
          <p:nvPr>
            <p:ph type="body" idx="1"/>
          </p:nvPr>
        </p:nvSpPr>
        <p:spPr>
          <a:xfrm>
            <a:off x="685187" y="4400376"/>
            <a:ext cx="5487626" cy="3601011"/>
          </a:xfrm>
          <a:prstGeom prst="rect">
            <a:avLst/>
          </a:prstGeom>
        </p:spPr>
        <p:txBody>
          <a:bodyPr spcFirstLastPara="1" wrap="square" lIns="88525" tIns="88525" rIns="88525" bIns="88525" anchor="t" anchorCtr="0">
            <a:noAutofit/>
          </a:bodyPr>
          <a:lstStyle/>
          <a:p>
            <a:pPr marL="0" lvl="0" indent="0" algn="l" rtl="0">
              <a:spcBef>
                <a:spcPts val="0"/>
              </a:spcBef>
              <a:spcAft>
                <a:spcPts val="0"/>
              </a:spcAft>
              <a:buNone/>
            </a:pPr>
            <a:endParaRPr/>
          </a:p>
        </p:txBody>
      </p:sp>
      <p:sp>
        <p:nvSpPr>
          <p:cNvPr id="145" name="Google Shape;145;gaa29f487e1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0629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a29f487e1_2_81:notes"/>
          <p:cNvSpPr txBox="1">
            <a:spLocks noGrp="1"/>
          </p:cNvSpPr>
          <p:nvPr>
            <p:ph type="body" idx="1"/>
          </p:nvPr>
        </p:nvSpPr>
        <p:spPr>
          <a:xfrm>
            <a:off x="685187" y="4400376"/>
            <a:ext cx="5487626" cy="3601011"/>
          </a:xfrm>
          <a:prstGeom prst="rect">
            <a:avLst/>
          </a:prstGeom>
        </p:spPr>
        <p:txBody>
          <a:bodyPr spcFirstLastPara="1" wrap="square" lIns="88525" tIns="88525" rIns="88525" bIns="88525" anchor="t" anchorCtr="0">
            <a:noAutofit/>
          </a:bodyPr>
          <a:lstStyle/>
          <a:p>
            <a:pPr marL="0" lvl="0" indent="0" algn="l" rtl="0">
              <a:spcBef>
                <a:spcPts val="0"/>
              </a:spcBef>
              <a:spcAft>
                <a:spcPts val="0"/>
              </a:spcAft>
              <a:buNone/>
            </a:pPr>
            <a:endParaRPr/>
          </a:p>
        </p:txBody>
      </p:sp>
      <p:sp>
        <p:nvSpPr>
          <p:cNvPr id="145" name="Google Shape;145;gaa29f487e1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1684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a29f487e1_2_81:notes"/>
          <p:cNvSpPr txBox="1">
            <a:spLocks noGrp="1"/>
          </p:cNvSpPr>
          <p:nvPr>
            <p:ph type="body" idx="1"/>
          </p:nvPr>
        </p:nvSpPr>
        <p:spPr>
          <a:xfrm>
            <a:off x="685187" y="4400376"/>
            <a:ext cx="5487626" cy="3601011"/>
          </a:xfrm>
          <a:prstGeom prst="rect">
            <a:avLst/>
          </a:prstGeom>
        </p:spPr>
        <p:txBody>
          <a:bodyPr spcFirstLastPara="1" wrap="square" lIns="88525" tIns="88525" rIns="88525" bIns="88525" anchor="t" anchorCtr="0">
            <a:noAutofit/>
          </a:bodyPr>
          <a:lstStyle/>
          <a:p>
            <a:pPr marL="0" lvl="0" indent="0" algn="l" rtl="0">
              <a:spcBef>
                <a:spcPts val="0"/>
              </a:spcBef>
              <a:spcAft>
                <a:spcPts val="0"/>
              </a:spcAft>
              <a:buNone/>
            </a:pPr>
            <a:endParaRPr/>
          </a:p>
        </p:txBody>
      </p:sp>
      <p:sp>
        <p:nvSpPr>
          <p:cNvPr id="145" name="Google Shape;145;gaa29f487e1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0987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aa29f487e1_2_81:notes"/>
          <p:cNvSpPr txBox="1">
            <a:spLocks noGrp="1"/>
          </p:cNvSpPr>
          <p:nvPr>
            <p:ph type="body" idx="1"/>
          </p:nvPr>
        </p:nvSpPr>
        <p:spPr>
          <a:xfrm>
            <a:off x="685187" y="4400376"/>
            <a:ext cx="5487626" cy="3601011"/>
          </a:xfrm>
          <a:prstGeom prst="rect">
            <a:avLst/>
          </a:prstGeom>
        </p:spPr>
        <p:txBody>
          <a:bodyPr spcFirstLastPara="1" wrap="square" lIns="88525" tIns="88525" rIns="88525" bIns="88525" anchor="t" anchorCtr="0">
            <a:noAutofit/>
          </a:bodyPr>
          <a:lstStyle/>
          <a:p>
            <a:pPr marL="0" lvl="0" indent="0" algn="l" rtl="0">
              <a:spcBef>
                <a:spcPts val="0"/>
              </a:spcBef>
              <a:spcAft>
                <a:spcPts val="0"/>
              </a:spcAft>
              <a:buNone/>
            </a:pPr>
            <a:endParaRPr/>
          </a:p>
        </p:txBody>
      </p:sp>
      <p:sp>
        <p:nvSpPr>
          <p:cNvPr id="145" name="Google Shape;145;gaa29f487e1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9847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aa29f487e1_2_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gaa29f487e1_2_88:notes"/>
          <p:cNvSpPr txBox="1">
            <a:spLocks noGrp="1"/>
          </p:cNvSpPr>
          <p:nvPr>
            <p:ph type="body" idx="1"/>
          </p:nvPr>
        </p:nvSpPr>
        <p:spPr>
          <a:xfrm>
            <a:off x="685187" y="4400376"/>
            <a:ext cx="5487626" cy="3601011"/>
          </a:xfrm>
          <a:prstGeom prst="rect">
            <a:avLst/>
          </a:prstGeom>
          <a:noFill/>
          <a:ln>
            <a:noFill/>
          </a:ln>
        </p:spPr>
        <p:txBody>
          <a:bodyPr spcFirstLastPara="1" wrap="square" lIns="88525" tIns="44250" rIns="88525" bIns="44250" anchor="t" anchorCtr="0">
            <a:noAutofit/>
          </a:bodyPr>
          <a:lstStyle/>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More than 350,000 Americans have died of COVID in less than a year. COVID has killed 6 times more people than the flu. People working in healthcare settings and visible minorities are disproportionately affected. </a:t>
            </a:r>
            <a:endParaRPr sz="1400" b="0" dirty="0"/>
          </a:p>
          <a:p>
            <a:pPr marL="0" lvl="0" indent="0" algn="l" rtl="0">
              <a:spcBef>
                <a:spcPts val="0"/>
              </a:spcBef>
              <a:spcAft>
                <a:spcPts val="0"/>
              </a:spcAft>
              <a:buNone/>
            </a:pPr>
            <a:endParaRPr lang="en" sz="1200" b="0" i="0" u="none" strike="noStrike" dirty="0">
              <a:solidFill>
                <a:schemeClr val="dk1"/>
              </a:solidFill>
              <a:latin typeface="Calibri"/>
              <a:ea typeface="Calibri"/>
              <a:cs typeface="Calibri"/>
              <a:sym typeface="Calibri"/>
            </a:endParaRPr>
          </a:p>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Even if a young and healthy person does not die of COVID19 infection, they may have long term complications from COVID, affecting multiple organ systems. Long term effects include brain fog, body aches, and damage to the lungs and heart. Many cannot go back to work or live a normal life. </a:t>
            </a:r>
          </a:p>
          <a:p>
            <a:pPr marL="0" lvl="0" indent="0" algn="l" rtl="0">
              <a:spcBef>
                <a:spcPts val="0"/>
              </a:spcBef>
              <a:spcAft>
                <a:spcPts val="0"/>
              </a:spcAft>
              <a:buNone/>
            </a:pPr>
            <a:endParaRPr sz="1400" b="0" dirty="0"/>
          </a:p>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If you get sick, the patients or residents, and their families who count on you will be let down. A vaccine is the way to end this pandemic. All the members of the healthcare team around you will be getting immunized; you can also protect yourself, your loved ones, and your community by getting vaccinated. </a:t>
            </a:r>
            <a:endParaRPr sz="1400" b="0" dirty="0"/>
          </a:p>
        </p:txBody>
      </p:sp>
      <p:sp>
        <p:nvSpPr>
          <p:cNvPr id="154" name="Google Shape;154;gaa29f487e1_2_88:notes"/>
          <p:cNvSpPr txBox="1">
            <a:spLocks noGrp="1"/>
          </p:cNvSpPr>
          <p:nvPr>
            <p:ph type="sldNum" idx="12"/>
          </p:nvPr>
        </p:nvSpPr>
        <p:spPr>
          <a:xfrm>
            <a:off x="3884258" y="8686336"/>
            <a:ext cx="2972209" cy="457664"/>
          </a:xfrm>
          <a:prstGeom prst="rect">
            <a:avLst/>
          </a:prstGeom>
          <a:noFill/>
          <a:ln>
            <a:noFill/>
          </a:ln>
        </p:spPr>
        <p:txBody>
          <a:bodyPr spcFirstLastPara="1" wrap="square" lIns="88525" tIns="44250" rIns="88525" bIns="44250" anchor="b" anchorCtr="0">
            <a:noAutofit/>
          </a:bodyPr>
          <a:lstStyle/>
          <a:p>
            <a:pPr marL="0" lvl="0" indent="0" algn="r" rtl="0">
              <a:spcBef>
                <a:spcPts val="0"/>
              </a:spcBef>
              <a:spcAft>
                <a:spcPts val="0"/>
              </a:spcAft>
              <a:buNone/>
            </a:pPr>
            <a:fld id="{00000000-1234-1234-1234-123412341234}" type="slidenum">
              <a:rPr lang="en" sz="1400"/>
              <a:t>9</a:t>
            </a:fld>
            <a:endParaRPr sz="1400"/>
          </a:p>
        </p:txBody>
      </p:sp>
    </p:spTree>
    <p:extLst>
      <p:ext uri="{BB962C8B-B14F-4D97-AF65-F5344CB8AC3E}">
        <p14:creationId xmlns:p14="http://schemas.microsoft.com/office/powerpoint/2010/main" val="1494689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aa29f487e1_2_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gaa29f487e1_2_88:notes"/>
          <p:cNvSpPr txBox="1">
            <a:spLocks noGrp="1"/>
          </p:cNvSpPr>
          <p:nvPr>
            <p:ph type="body" idx="1"/>
          </p:nvPr>
        </p:nvSpPr>
        <p:spPr>
          <a:xfrm>
            <a:off x="685187" y="4400376"/>
            <a:ext cx="5487626" cy="3601011"/>
          </a:xfrm>
          <a:prstGeom prst="rect">
            <a:avLst/>
          </a:prstGeom>
          <a:noFill/>
          <a:ln>
            <a:noFill/>
          </a:ln>
        </p:spPr>
        <p:txBody>
          <a:bodyPr spcFirstLastPara="1" wrap="square" lIns="88525" tIns="44250" rIns="88525" bIns="44250" anchor="t" anchorCtr="0">
            <a:noAutofit/>
          </a:bodyPr>
          <a:lstStyle/>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More than 350,000 Americans have died of COVID in less than a year. COVID has killed 6 times more people than the flu. People working in healthcare settings and visible minorities are disproportionately affected. </a:t>
            </a:r>
            <a:endParaRPr sz="1400" b="0" dirty="0"/>
          </a:p>
          <a:p>
            <a:pPr marL="0" lvl="0" indent="0" algn="l" rtl="0">
              <a:spcBef>
                <a:spcPts val="0"/>
              </a:spcBef>
              <a:spcAft>
                <a:spcPts val="0"/>
              </a:spcAft>
              <a:buNone/>
            </a:pPr>
            <a:endParaRPr lang="en" sz="1200" b="0" i="0" u="none" strike="noStrike" dirty="0">
              <a:solidFill>
                <a:schemeClr val="dk1"/>
              </a:solidFill>
              <a:latin typeface="Calibri"/>
              <a:ea typeface="Calibri"/>
              <a:cs typeface="Calibri"/>
              <a:sym typeface="Calibri"/>
            </a:endParaRPr>
          </a:p>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Even if a young and healthy person does not die of COVID19 infection, they may have long term complications from COVID, affecting multiple organ systems. Long term effects include brain fog, body aches, and damage to the lungs and heart. Many cannot go back to work or live a normal life. </a:t>
            </a:r>
          </a:p>
          <a:p>
            <a:pPr marL="0" lvl="0" indent="0" algn="l" rtl="0">
              <a:spcBef>
                <a:spcPts val="0"/>
              </a:spcBef>
              <a:spcAft>
                <a:spcPts val="0"/>
              </a:spcAft>
              <a:buNone/>
            </a:pPr>
            <a:endParaRPr sz="1400" b="0" dirty="0"/>
          </a:p>
          <a:p>
            <a:pPr marL="0" lvl="0" indent="0" algn="l" rtl="0">
              <a:spcBef>
                <a:spcPts val="0"/>
              </a:spcBef>
              <a:spcAft>
                <a:spcPts val="0"/>
              </a:spcAft>
              <a:buNone/>
            </a:pPr>
            <a:r>
              <a:rPr lang="en" sz="1200" b="0" i="0" u="none" strike="noStrike" dirty="0">
                <a:solidFill>
                  <a:schemeClr val="dk1"/>
                </a:solidFill>
                <a:latin typeface="Calibri"/>
                <a:ea typeface="Calibri"/>
                <a:cs typeface="Calibri"/>
                <a:sym typeface="Calibri"/>
              </a:rPr>
              <a:t>If you get sick, the patients or residents, and their families who count on you will be let down. A vaccine is the way to end this pandemic. All the members of the healthcare team around you will be getting immunized; you can also protect yourself, your loved ones, and your community by getting vaccinated. </a:t>
            </a:r>
            <a:endParaRPr sz="1400" b="0" dirty="0"/>
          </a:p>
        </p:txBody>
      </p:sp>
      <p:sp>
        <p:nvSpPr>
          <p:cNvPr id="154" name="Google Shape;154;gaa29f487e1_2_88:notes"/>
          <p:cNvSpPr txBox="1">
            <a:spLocks noGrp="1"/>
          </p:cNvSpPr>
          <p:nvPr>
            <p:ph type="sldNum" idx="12"/>
          </p:nvPr>
        </p:nvSpPr>
        <p:spPr>
          <a:xfrm>
            <a:off x="3884258" y="8686336"/>
            <a:ext cx="2972209" cy="457664"/>
          </a:xfrm>
          <a:prstGeom prst="rect">
            <a:avLst/>
          </a:prstGeom>
          <a:noFill/>
          <a:ln>
            <a:noFill/>
          </a:ln>
        </p:spPr>
        <p:txBody>
          <a:bodyPr spcFirstLastPara="1" wrap="square" lIns="88525" tIns="44250" rIns="88525" bIns="44250" anchor="b" anchorCtr="0">
            <a:noAutofit/>
          </a:bodyPr>
          <a:lstStyle/>
          <a:p>
            <a:pPr marL="0" lvl="0" indent="0" algn="r" rtl="0">
              <a:spcBef>
                <a:spcPts val="0"/>
              </a:spcBef>
              <a:spcAft>
                <a:spcPts val="0"/>
              </a:spcAft>
              <a:buNone/>
            </a:pPr>
            <a:fld id="{00000000-1234-1234-1234-123412341234}" type="slidenum">
              <a:rPr lang="en" sz="1400"/>
              <a:t>10</a:t>
            </a:fld>
            <a:endParaRPr sz="1400"/>
          </a:p>
        </p:txBody>
      </p:sp>
    </p:spTree>
    <p:extLst>
      <p:ext uri="{BB962C8B-B14F-4D97-AF65-F5344CB8AC3E}">
        <p14:creationId xmlns:p14="http://schemas.microsoft.com/office/powerpoint/2010/main" val="3321923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C41C-00B3-C941-A6C2-C371AD63C1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1B86B6-256C-B54C-91A6-FC09A9E97A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EB3E02-8935-2043-831D-2A517CB19CD0}"/>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5" name="Footer Placeholder 4">
            <a:extLst>
              <a:ext uri="{FF2B5EF4-FFF2-40B4-BE49-F238E27FC236}">
                <a16:creationId xmlns:a16="http://schemas.microsoft.com/office/drawing/2014/main" id="{B8C31464-F662-234C-B5AD-DB7E432D9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FDDEDA-C42E-D242-94EA-260F56409269}"/>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17944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E7DCB-07EC-9641-B925-06A497477E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1F5AD4-8356-B24B-BAD9-52F4E66133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EE20E7-DEE9-F049-8532-CD86FC149C9F}"/>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5" name="Footer Placeholder 4">
            <a:extLst>
              <a:ext uri="{FF2B5EF4-FFF2-40B4-BE49-F238E27FC236}">
                <a16:creationId xmlns:a16="http://schemas.microsoft.com/office/drawing/2014/main" id="{2C0CE9F9-598C-A544-A1E3-5E4C847A3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4BA17-4666-534A-A8A4-0E8FEDA9D5F1}"/>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244844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70BFB2-7D2F-6C42-92CE-33B67E70AF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8C9F01-D0A0-6F49-9B29-FAA80CD94C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A4FCC8-7913-7243-8E66-E43B61F3033E}"/>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5" name="Footer Placeholder 4">
            <a:extLst>
              <a:ext uri="{FF2B5EF4-FFF2-40B4-BE49-F238E27FC236}">
                <a16:creationId xmlns:a16="http://schemas.microsoft.com/office/drawing/2014/main" id="{A49D192B-5BC6-CA48-8E2C-3E892E63ED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13BC4-F6CB-1E40-95F2-3D1CC5EECB5D}"/>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46842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52079-CCA4-9D48-A2D5-AD8567B79F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34DD11-F5CB-DA48-9D9B-E04907C8C4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4420D6-2F69-E04F-980F-7AF2C85590DF}"/>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5" name="Footer Placeholder 4">
            <a:extLst>
              <a:ext uri="{FF2B5EF4-FFF2-40B4-BE49-F238E27FC236}">
                <a16:creationId xmlns:a16="http://schemas.microsoft.com/office/drawing/2014/main" id="{02AB1A4F-966A-2448-B756-FB12D3A91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4ECBC-5EED-AC48-A169-B6FA055BEA1A}"/>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381465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FC472-3E72-7646-8322-060132BE83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173A04-51F5-BA45-AD97-6CD0CA345C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95540E-E13D-A346-B93C-EF5E5D9E7F9D}"/>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5" name="Footer Placeholder 4">
            <a:extLst>
              <a:ext uri="{FF2B5EF4-FFF2-40B4-BE49-F238E27FC236}">
                <a16:creationId xmlns:a16="http://schemas.microsoft.com/office/drawing/2014/main" id="{B7630E95-E2DE-C94B-B550-1CD9B5BAE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EE5D9-9F59-5546-BA7E-9321907A6490}"/>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267226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18193-D8C3-D54D-A486-3C33541828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207E6-5E4A-CB4F-9295-ABBFD02176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6BA882-75D4-454B-B582-C0792666DF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A706F0-F740-C24E-A4FF-B6BC964E910A}"/>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6" name="Footer Placeholder 5">
            <a:extLst>
              <a:ext uri="{FF2B5EF4-FFF2-40B4-BE49-F238E27FC236}">
                <a16:creationId xmlns:a16="http://schemas.microsoft.com/office/drawing/2014/main" id="{CDDDB1A4-C760-2B45-9CEC-35F893DF73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A46D13-8AC3-9043-AD87-0705778E9B30}"/>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193924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5C6CE-0A1A-BA4B-8C7A-38EB9EDFD3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701D83-44A1-9D41-9AFE-02CA1CA39D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77ACA8-BC19-5C40-9EBE-A87DA4601F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490CB2-8FE3-8143-A87B-4847C4CBE5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7888B6-21A6-0B48-B89C-25F8E910F9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018E47-C4DC-074A-AA9A-839140AC8B0E}"/>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8" name="Footer Placeholder 7">
            <a:extLst>
              <a:ext uri="{FF2B5EF4-FFF2-40B4-BE49-F238E27FC236}">
                <a16:creationId xmlns:a16="http://schemas.microsoft.com/office/drawing/2014/main" id="{35A9532C-10CD-8542-AF6E-93D35DC40C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CAF502-FE7D-C943-94D5-FAF60FF3F11D}"/>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317369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0ADC6-CED1-2649-AFE7-931B3689CF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83356A-61BF-9645-BD17-62D4DAFF9263}"/>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4" name="Footer Placeholder 3">
            <a:extLst>
              <a:ext uri="{FF2B5EF4-FFF2-40B4-BE49-F238E27FC236}">
                <a16:creationId xmlns:a16="http://schemas.microsoft.com/office/drawing/2014/main" id="{BF828603-FC11-3247-93ED-BC6D640F2D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CC2055-DBBD-C340-95DD-C592AEDFC555}"/>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6237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0E8625-3568-FD45-95AF-58483CBB8107}"/>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3" name="Footer Placeholder 2">
            <a:extLst>
              <a:ext uri="{FF2B5EF4-FFF2-40B4-BE49-F238E27FC236}">
                <a16:creationId xmlns:a16="http://schemas.microsoft.com/office/drawing/2014/main" id="{38F9D07A-35C4-604F-A3EA-EF879E2CF3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9FC094-70F2-3543-81A0-C05BE7D35DF0}"/>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367222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5AA7E-EC5C-8D48-B5A9-26F315AA85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6EC157-67A7-DF4C-988C-41C75FBB1B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03549D-DE30-D44A-B5C6-2FD80D362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D0EF07-998A-B846-A74D-BC5D5E87CABA}"/>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6" name="Footer Placeholder 5">
            <a:extLst>
              <a:ext uri="{FF2B5EF4-FFF2-40B4-BE49-F238E27FC236}">
                <a16:creationId xmlns:a16="http://schemas.microsoft.com/office/drawing/2014/main" id="{30D82805-B883-AD4A-B77F-4BAEC60B7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92C72-D068-0941-8CCA-212E7D6F6EE0}"/>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309653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9F57C-4BD6-B24E-8E0D-F74A0E5344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960BB5-6BEF-214A-86F9-BFC01BC1FF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A7FE1-F14A-FB46-A0EA-7A4D0CF0D0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67E50-13DE-9B49-B3D8-C613FDFD6B54}"/>
              </a:ext>
            </a:extLst>
          </p:cNvPr>
          <p:cNvSpPr>
            <a:spLocks noGrp="1"/>
          </p:cNvSpPr>
          <p:nvPr>
            <p:ph type="dt" sz="half" idx="10"/>
          </p:nvPr>
        </p:nvSpPr>
        <p:spPr/>
        <p:txBody>
          <a:bodyPr/>
          <a:lstStyle/>
          <a:p>
            <a:fld id="{76111FF0-B423-8D49-9DBA-D8C97519C718}" type="datetimeFigureOut">
              <a:rPr lang="en-US" smtClean="0"/>
              <a:t>1/20/21</a:t>
            </a:fld>
            <a:endParaRPr lang="en-US"/>
          </a:p>
        </p:txBody>
      </p:sp>
      <p:sp>
        <p:nvSpPr>
          <p:cNvPr id="6" name="Footer Placeholder 5">
            <a:extLst>
              <a:ext uri="{FF2B5EF4-FFF2-40B4-BE49-F238E27FC236}">
                <a16:creationId xmlns:a16="http://schemas.microsoft.com/office/drawing/2014/main" id="{8EEE4248-C484-C44F-974F-A4CAA346A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50BC64-0CD8-964C-81E9-0D7F4A94930E}"/>
              </a:ext>
            </a:extLst>
          </p:cNvPr>
          <p:cNvSpPr>
            <a:spLocks noGrp="1"/>
          </p:cNvSpPr>
          <p:nvPr>
            <p:ph type="sldNum" sz="quarter" idx="12"/>
          </p:nvPr>
        </p:nvSpPr>
        <p:spPr/>
        <p:txBody>
          <a:bodyPr/>
          <a:lstStyle/>
          <a:p>
            <a:fld id="{73575095-5AC4-764F-8AE8-39533DDB6E2B}" type="slidenum">
              <a:rPr lang="en-US" smtClean="0"/>
              <a:t>‹#›</a:t>
            </a:fld>
            <a:endParaRPr lang="en-US"/>
          </a:p>
        </p:txBody>
      </p:sp>
    </p:spTree>
    <p:extLst>
      <p:ext uri="{BB962C8B-B14F-4D97-AF65-F5344CB8AC3E}">
        <p14:creationId xmlns:p14="http://schemas.microsoft.com/office/powerpoint/2010/main" val="145170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A6AC09-F02E-4844-9330-7CD609FCF7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001EB3-E424-424C-ABA6-90DB19179B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4A9B5-E599-FD4C-8EB1-7AECA7DFAF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11FF0-B423-8D49-9DBA-D8C97519C718}" type="datetimeFigureOut">
              <a:rPr lang="en-US" smtClean="0"/>
              <a:t>1/20/21</a:t>
            </a:fld>
            <a:endParaRPr lang="en-US"/>
          </a:p>
        </p:txBody>
      </p:sp>
      <p:sp>
        <p:nvSpPr>
          <p:cNvPr id="5" name="Footer Placeholder 4">
            <a:extLst>
              <a:ext uri="{FF2B5EF4-FFF2-40B4-BE49-F238E27FC236}">
                <a16:creationId xmlns:a16="http://schemas.microsoft.com/office/drawing/2014/main" id="{42BD3BDD-8032-B046-83FC-F8F1FEEB51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621B24-9263-D24D-90D1-794383A4E7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75095-5AC4-764F-8AE8-39533DDB6E2B}" type="slidenum">
              <a:rPr lang="en-US" smtClean="0"/>
              <a:t>‹#›</a:t>
            </a:fld>
            <a:endParaRPr lang="en-US"/>
          </a:p>
        </p:txBody>
      </p:sp>
    </p:spTree>
    <p:extLst>
      <p:ext uri="{BB962C8B-B14F-4D97-AF65-F5344CB8AC3E}">
        <p14:creationId xmlns:p14="http://schemas.microsoft.com/office/powerpoint/2010/main" val="3561699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SD"/><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SD"/><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41;p27">
            <a:extLst>
              <a:ext uri="{FF2B5EF4-FFF2-40B4-BE49-F238E27FC236}">
                <a16:creationId xmlns:a16="http://schemas.microsoft.com/office/drawing/2014/main" id="{16DC0569-42D8-654A-9D55-4EE3FB829B4A}"/>
              </a:ext>
            </a:extLst>
          </p:cNvPr>
          <p:cNvSpPr txBox="1">
            <a:spLocks/>
          </p:cNvSpPr>
          <p:nvPr/>
        </p:nvSpPr>
        <p:spPr>
          <a:xfrm>
            <a:off x="2626701" y="1106136"/>
            <a:ext cx="7358954" cy="4042745"/>
          </a:xfrm>
          <a:prstGeom prst="rect">
            <a:avLst/>
          </a:prstGeom>
          <a:noFill/>
          <a:ln>
            <a:noFill/>
          </a:ln>
        </p:spPr>
        <p:txBody>
          <a:bodyPr spcFirstLastPara="1" vert="horz" wrap="square" lIns="68575" tIns="34275" rIns="68575" bIns="34275" rtlCol="0" anchor="b"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4500"/>
              <a:buFont typeface="Calibri"/>
              <a:buNone/>
            </a:pPr>
            <a:r>
              <a:rPr lang="en-US" sz="5000" b="1" dirty="0">
                <a:solidFill>
                  <a:srgbClr val="282956"/>
                </a:solidFill>
                <a:latin typeface="Lato" panose="020F0502020204030203" pitchFamily="34" charset="0"/>
                <a:ea typeface="Lato" panose="020F0502020204030203" pitchFamily="34" charset="0"/>
                <a:cs typeface="Lato" panose="020F0502020204030203" pitchFamily="34" charset="0"/>
              </a:rPr>
              <a:t>COVID-19 Vaccine: </a:t>
            </a:r>
          </a:p>
          <a:p>
            <a:pPr>
              <a:spcBef>
                <a:spcPts val="0"/>
              </a:spcBef>
              <a:buClr>
                <a:schemeClr val="dk1"/>
              </a:buClr>
              <a:buSzPts val="4500"/>
              <a:buFont typeface="Calibri"/>
              <a:buNone/>
            </a:pPr>
            <a:r>
              <a:rPr lang="en-US" sz="50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for Hospital Staff</a:t>
            </a:r>
            <a:br>
              <a:rPr lang="en-US" sz="3500" dirty="0">
                <a:latin typeface="Lato Light" panose="020F0502020204030203" pitchFamily="34" charset="0"/>
                <a:ea typeface="Lato Light" panose="020F0502020204030203" pitchFamily="34" charset="0"/>
                <a:cs typeface="Lato Light" panose="020F0502020204030203" pitchFamily="34" charset="0"/>
              </a:rPr>
            </a:br>
            <a:endParaRPr lang="en-US" sz="1100" dirty="0">
              <a:latin typeface="Lato Light" panose="020F0502020204030203" pitchFamily="34" charset="0"/>
              <a:ea typeface="Lato Light" panose="020F0502020204030203" pitchFamily="34" charset="0"/>
              <a:cs typeface="Lato Light" panose="020F0502020204030203" pitchFamily="34" charset="0"/>
            </a:endParaRPr>
          </a:p>
          <a:p>
            <a:pPr>
              <a:spcBef>
                <a:spcPts val="0"/>
              </a:spcBef>
              <a:buClr>
                <a:schemeClr val="dk1"/>
              </a:buClr>
              <a:buSzPts val="4500"/>
              <a:buFont typeface="Calibri"/>
              <a:buNone/>
            </a:pPr>
            <a:endParaRPr lang="en-US" sz="1100" dirty="0">
              <a:latin typeface="Lato" panose="020F0502020204030203" pitchFamily="34" charset="0"/>
              <a:ea typeface="Lato" panose="020F0502020204030203" pitchFamily="34" charset="0"/>
              <a:cs typeface="Lato" panose="020F0502020204030203" pitchFamily="34" charset="0"/>
            </a:endParaRPr>
          </a:p>
          <a:p>
            <a:pPr>
              <a:spcBef>
                <a:spcPts val="0"/>
              </a:spcBef>
              <a:buClr>
                <a:schemeClr val="dk1"/>
              </a:buClr>
              <a:buSzPts val="4500"/>
              <a:buFont typeface="Calibri"/>
              <a:buNone/>
            </a:pPr>
            <a:br>
              <a:rPr lang="en-US" sz="3000" dirty="0">
                <a:latin typeface="Lato" panose="020F0502020204030203" pitchFamily="34" charset="0"/>
                <a:ea typeface="Lato" panose="020F0502020204030203" pitchFamily="34" charset="0"/>
                <a:cs typeface="Lato" panose="020F0502020204030203" pitchFamily="34" charset="0"/>
              </a:rPr>
            </a:br>
            <a:br>
              <a:rPr lang="en-US" sz="3000" dirty="0">
                <a:solidFill>
                  <a:srgbClr val="00568F"/>
                </a:solidFill>
                <a:latin typeface="Lato" panose="020F0502020204030203" pitchFamily="34" charset="0"/>
                <a:ea typeface="Lato" panose="020F0502020204030203" pitchFamily="34" charset="0"/>
                <a:cs typeface="Lato" panose="020F0502020204030203" pitchFamily="34" charset="0"/>
              </a:rPr>
            </a:br>
            <a:r>
              <a:rPr lang="en-US" sz="3000" b="1" dirty="0">
                <a:solidFill>
                  <a:srgbClr val="00568F"/>
                </a:solidFill>
                <a:latin typeface="Lato" panose="020F0502020204030203" pitchFamily="34" charset="0"/>
                <a:ea typeface="Lato" panose="020F0502020204030203" pitchFamily="34" charset="0"/>
                <a:cs typeface="Lato" panose="020F0502020204030203" pitchFamily="34" charset="0"/>
              </a:rPr>
              <a:t>[your name, organization here]</a:t>
            </a:r>
            <a:br>
              <a:rPr lang="en-US" sz="3000" dirty="0">
                <a:solidFill>
                  <a:srgbClr val="00568F"/>
                </a:solidFill>
                <a:latin typeface="Lato" panose="020F0502020204030203" pitchFamily="34" charset="0"/>
                <a:ea typeface="Lato" panose="020F0502020204030203" pitchFamily="34" charset="0"/>
                <a:cs typeface="Lato" panose="020F0502020204030203" pitchFamily="34" charset="0"/>
              </a:rPr>
            </a:br>
            <a:r>
              <a:rPr lang="en-US" sz="3000" dirty="0">
                <a:solidFill>
                  <a:srgbClr val="00568F"/>
                </a:solidFill>
                <a:latin typeface="Lato Light" panose="020F0502020204030203" pitchFamily="34" charset="0"/>
                <a:ea typeface="Lato Light" panose="020F0502020204030203" pitchFamily="34" charset="0"/>
                <a:cs typeface="Lato Light" panose="020F0502020204030203" pitchFamily="34" charset="0"/>
              </a:rPr>
              <a:t>[date here]</a:t>
            </a:r>
          </a:p>
        </p:txBody>
      </p:sp>
      <p:sp>
        <p:nvSpPr>
          <p:cNvPr id="5" name="Rectangle 4">
            <a:extLst>
              <a:ext uri="{FF2B5EF4-FFF2-40B4-BE49-F238E27FC236}">
                <a16:creationId xmlns:a16="http://schemas.microsoft.com/office/drawing/2014/main" id="{DB93D6D8-3CE7-6C43-BA66-47AB9F9B5F7C}"/>
              </a:ext>
            </a:extLst>
          </p:cNvPr>
          <p:cNvSpPr/>
          <p:nvPr/>
        </p:nvSpPr>
        <p:spPr>
          <a:xfrm>
            <a:off x="0" y="0"/>
            <a:ext cx="337930" cy="6858000"/>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8129EF2-715B-9D42-9C26-E3E1279BB0A2}"/>
              </a:ext>
            </a:extLst>
          </p:cNvPr>
          <p:cNvSpPr/>
          <p:nvPr/>
        </p:nvSpPr>
        <p:spPr>
          <a:xfrm>
            <a:off x="337929" y="0"/>
            <a:ext cx="337930" cy="6858000"/>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2F7193A-28AB-DA46-8757-BE56F3C38A02}"/>
              </a:ext>
            </a:extLst>
          </p:cNvPr>
          <p:cNvSpPr/>
          <p:nvPr/>
        </p:nvSpPr>
        <p:spPr>
          <a:xfrm rot="16200000">
            <a:off x="6364356" y="1030356"/>
            <a:ext cx="139148" cy="11516140"/>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6C5EEE0-4B90-D245-87DE-B50FF54DD75C}"/>
              </a:ext>
            </a:extLst>
          </p:cNvPr>
          <p:cNvSpPr/>
          <p:nvPr/>
        </p:nvSpPr>
        <p:spPr>
          <a:xfrm rot="16200000">
            <a:off x="6364356" y="891207"/>
            <a:ext cx="139148" cy="11516140"/>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48085D-79A8-A045-A797-7D9E27F988CC}"/>
              </a:ext>
            </a:extLst>
          </p:cNvPr>
          <p:cNvSpPr/>
          <p:nvPr/>
        </p:nvSpPr>
        <p:spPr>
          <a:xfrm rot="16200000">
            <a:off x="6312806" y="1626702"/>
            <a:ext cx="46383" cy="4234070"/>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D22358B-3432-D246-AFE3-886B3263B9F6}"/>
              </a:ext>
            </a:extLst>
          </p:cNvPr>
          <p:cNvSpPr/>
          <p:nvPr/>
        </p:nvSpPr>
        <p:spPr>
          <a:xfrm rot="16200000">
            <a:off x="6312806" y="1683027"/>
            <a:ext cx="46383" cy="4234070"/>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9F728F0-09F3-7C49-A8F8-515A85FB9925}"/>
              </a:ext>
            </a:extLst>
          </p:cNvPr>
          <p:cNvSpPr/>
          <p:nvPr/>
        </p:nvSpPr>
        <p:spPr>
          <a:xfrm>
            <a:off x="684326" y="6023807"/>
            <a:ext cx="45719" cy="496954"/>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2BF6AF-1C3D-5A4C-9CF3-5FB182D1A335}"/>
              </a:ext>
            </a:extLst>
          </p:cNvPr>
          <p:cNvSpPr/>
          <p:nvPr/>
        </p:nvSpPr>
        <p:spPr>
          <a:xfrm rot="5400000">
            <a:off x="909943" y="6307071"/>
            <a:ext cx="45719" cy="496954"/>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9897937-070D-504B-BB8E-92F06606644E}"/>
              </a:ext>
            </a:extLst>
          </p:cNvPr>
          <p:cNvSpPr/>
          <p:nvPr/>
        </p:nvSpPr>
        <p:spPr>
          <a:xfrm rot="16200000">
            <a:off x="11920663" y="-225617"/>
            <a:ext cx="45719" cy="496954"/>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EE4A68C-DE78-6348-B8BD-ABA6BD0D7B21}"/>
              </a:ext>
            </a:extLst>
          </p:cNvPr>
          <p:cNvSpPr/>
          <p:nvPr/>
        </p:nvSpPr>
        <p:spPr>
          <a:xfrm>
            <a:off x="12146280" y="57647"/>
            <a:ext cx="45719" cy="496954"/>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9135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24" name="Rectangle 23">
            <a:extLst>
              <a:ext uri="{FF2B5EF4-FFF2-40B4-BE49-F238E27FC236}">
                <a16:creationId xmlns:a16="http://schemas.microsoft.com/office/drawing/2014/main" id="{7DACEBAD-47B4-7B4F-915E-01AC00C1652F}"/>
              </a:ext>
            </a:extLst>
          </p:cNvPr>
          <p:cNvSpPr/>
          <p:nvPr/>
        </p:nvSpPr>
        <p:spPr>
          <a:xfrm>
            <a:off x="-4561" y="2259849"/>
            <a:ext cx="12232315" cy="2245489"/>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F4EB08A-AC5B-0349-8CE1-D95AA6F959DC}"/>
              </a:ext>
            </a:extLst>
          </p:cNvPr>
          <p:cNvSpPr/>
          <p:nvPr/>
        </p:nvSpPr>
        <p:spPr>
          <a:xfrm>
            <a:off x="0" y="0"/>
            <a:ext cx="12232315" cy="2245489"/>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Google Shape;169;p29"/>
          <p:cNvSpPr txBox="1">
            <a:spLocks noGrp="1"/>
          </p:cNvSpPr>
          <p:nvPr>
            <p:ph type="title"/>
          </p:nvPr>
        </p:nvSpPr>
        <p:spPr>
          <a:xfrm>
            <a:off x="-9122" y="2369191"/>
            <a:ext cx="12241435" cy="1956391"/>
          </a:xfrm>
          <a:prstGeom prst="rect">
            <a:avLst/>
          </a:prstGeom>
          <a:noFill/>
          <a:ln>
            <a:noFill/>
          </a:ln>
        </p:spPr>
        <p:txBody>
          <a:bodyPr spcFirstLastPara="1" vert="horz" wrap="square" lIns="91433" tIns="45700" rIns="91433" bIns="45700" rtlCol="0" anchor="ctr" anchorCtr="0">
            <a:noAutofit/>
          </a:bodyPr>
          <a:lstStyle/>
          <a:p>
            <a:pPr algn="ctr">
              <a:spcBef>
                <a:spcPts val="0"/>
              </a:spcBef>
              <a:buClr>
                <a:schemeClr val="lt1"/>
              </a:buClr>
              <a:buSzPts val="3600"/>
            </a:pPr>
            <a:r>
              <a:rPr lang="en" sz="6000" dirty="0">
                <a:solidFill>
                  <a:schemeClr val="bg1"/>
                </a:solidFill>
                <a:latin typeface="Lato" panose="020F0502020204030203" pitchFamily="34" charset="0"/>
                <a:ea typeface="Lato" panose="020F0502020204030203" pitchFamily="34" charset="0"/>
                <a:cs typeface="Lato" panose="020F0502020204030203" pitchFamily="34" charset="0"/>
              </a:rPr>
              <a:t>LET’S TALK ABOUT YOUR QUESTIONS AND CONCERNS</a:t>
            </a:r>
            <a:endParaRPr sz="6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Rectangle 24">
            <a:extLst>
              <a:ext uri="{FF2B5EF4-FFF2-40B4-BE49-F238E27FC236}">
                <a16:creationId xmlns:a16="http://schemas.microsoft.com/office/drawing/2014/main" id="{F42DB35D-F2E3-2346-836D-E8396DCBA241}"/>
              </a:ext>
            </a:extLst>
          </p:cNvPr>
          <p:cNvSpPr/>
          <p:nvPr/>
        </p:nvSpPr>
        <p:spPr>
          <a:xfrm>
            <a:off x="-1" y="4508124"/>
            <a:ext cx="12232315" cy="2338302"/>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E99A6F2-7F2E-2D40-A24E-6AC4632B51BF}"/>
              </a:ext>
            </a:extLst>
          </p:cNvPr>
          <p:cNvSpPr/>
          <p:nvPr/>
        </p:nvSpPr>
        <p:spPr>
          <a:xfrm rot="16200000">
            <a:off x="6088736" y="-1619608"/>
            <a:ext cx="45719" cy="12232315"/>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254D0DA-151A-844F-A081-C987C459E502}"/>
              </a:ext>
            </a:extLst>
          </p:cNvPr>
          <p:cNvSpPr/>
          <p:nvPr/>
        </p:nvSpPr>
        <p:spPr>
          <a:xfrm rot="16200000">
            <a:off x="6084177" y="-3864881"/>
            <a:ext cx="45719" cy="12232315"/>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6002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p:nvPr/>
        </p:nvSpPr>
        <p:spPr>
          <a:xfrm>
            <a:off x="0" y="11118"/>
            <a:ext cx="12188952" cy="6858000"/>
          </a:xfrm>
          <a:prstGeom prst="rect">
            <a:avLst/>
          </a:prstGeom>
          <a:solidFill>
            <a:schemeClr val="lt1"/>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6" name="Rectangle 5">
            <a:extLst>
              <a:ext uri="{FF2B5EF4-FFF2-40B4-BE49-F238E27FC236}">
                <a16:creationId xmlns:a16="http://schemas.microsoft.com/office/drawing/2014/main" id="{C17B85FF-D4AC-AA46-8629-055AC4CD2D21}"/>
              </a:ext>
            </a:extLst>
          </p:cNvPr>
          <p:cNvSpPr/>
          <p:nvPr/>
        </p:nvSpPr>
        <p:spPr>
          <a:xfrm>
            <a:off x="0" y="0"/>
            <a:ext cx="5393632" cy="2713383"/>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Google Shape;149;p28"/>
          <p:cNvSpPr txBox="1">
            <a:spLocks noGrp="1"/>
          </p:cNvSpPr>
          <p:nvPr>
            <p:ph type="title"/>
          </p:nvPr>
        </p:nvSpPr>
        <p:spPr>
          <a:xfrm>
            <a:off x="387627" y="331808"/>
            <a:ext cx="4379843" cy="1900679"/>
          </a:xfrm>
          <a:prstGeom prst="rect">
            <a:avLst/>
          </a:prstGeom>
          <a:noFill/>
          <a:ln>
            <a:noFill/>
          </a:ln>
        </p:spPr>
        <p:txBody>
          <a:bodyPr spcFirstLastPara="1" vert="horz" wrap="square" lIns="182867" tIns="182867" rIns="182867" bIns="182867" rtlCol="0" anchor="ctr" anchorCtr="0">
            <a:noAutofit/>
          </a:bodyPr>
          <a:lstStyle/>
          <a:p>
            <a:pPr algn="ctr">
              <a:spcBef>
                <a:spcPts val="0"/>
              </a:spcBef>
              <a:buClr>
                <a:schemeClr val="dk1"/>
              </a:buClr>
              <a:buSzPts val="3300"/>
            </a:pPr>
            <a:r>
              <a:rPr lang="en" sz="5000" dirty="0">
                <a:solidFill>
                  <a:schemeClr val="bg1"/>
                </a:solidFill>
                <a:latin typeface="Lato" panose="020F0502020204030203" pitchFamily="34" charset="0"/>
                <a:ea typeface="Lato" panose="020F0502020204030203" pitchFamily="34" charset="0"/>
                <a:cs typeface="Lato" panose="020F0502020204030203" pitchFamily="34" charset="0"/>
              </a:rPr>
              <a:t>Having concerns is natural.</a:t>
            </a:r>
            <a:endParaRPr sz="5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0" name="Google Shape;150;p28"/>
          <p:cNvSpPr txBox="1">
            <a:spLocks noGrp="1"/>
          </p:cNvSpPr>
          <p:nvPr>
            <p:ph type="body" idx="1"/>
          </p:nvPr>
        </p:nvSpPr>
        <p:spPr>
          <a:xfrm>
            <a:off x="5624623" y="713313"/>
            <a:ext cx="6179749" cy="5431376"/>
          </a:xfrm>
          <a:prstGeom prst="rect">
            <a:avLst/>
          </a:prstGeom>
          <a:noFill/>
          <a:ln>
            <a:noFill/>
          </a:ln>
        </p:spPr>
        <p:txBody>
          <a:bodyPr spcFirstLastPara="1" vert="horz" wrap="square" lIns="91433" tIns="45700" rIns="91433" bIns="45700" rtlCol="0" anchor="ctr" anchorCtr="0">
            <a:noAutofit/>
          </a:bodyPr>
          <a:lstStyle/>
          <a:p>
            <a:pPr marL="0" indent="0" algn="ctr">
              <a:spcBef>
                <a:spcPts val="0"/>
              </a:spcBef>
              <a:buClr>
                <a:schemeClr val="dk1"/>
              </a:buClr>
              <a:buSzPts val="1500"/>
              <a:buNone/>
            </a:pPr>
            <a:r>
              <a:rPr lang="en" sz="3200" b="1" dirty="0">
                <a:solidFill>
                  <a:srgbClr val="282956"/>
                </a:solidFill>
                <a:latin typeface="Lato" panose="020F0502020204030203" pitchFamily="34" charset="0"/>
                <a:ea typeface="Lato" panose="020F0502020204030203" pitchFamily="34" charset="0"/>
                <a:cs typeface="Lato" panose="020F0502020204030203" pitchFamily="34" charset="0"/>
              </a:rPr>
              <a:t>Specific staff concerns </a:t>
            </a:r>
          </a:p>
          <a:p>
            <a:pPr marL="0" indent="0" algn="ctr">
              <a:spcBef>
                <a:spcPts val="0"/>
              </a:spcBef>
              <a:buClr>
                <a:schemeClr val="dk1"/>
              </a:buClr>
              <a:buSzPts val="1500"/>
              <a:buNone/>
            </a:pPr>
            <a:r>
              <a:rPr lang="en" sz="3200" b="1" dirty="0">
                <a:solidFill>
                  <a:srgbClr val="282956"/>
                </a:solidFill>
                <a:latin typeface="Lato" panose="020F0502020204030203" pitchFamily="34" charset="0"/>
                <a:ea typeface="Lato" panose="020F0502020204030203" pitchFamily="34" charset="0"/>
                <a:cs typeface="Lato" panose="020F0502020204030203" pitchFamily="34" charset="0"/>
              </a:rPr>
              <a:t>we have heard</a:t>
            </a:r>
            <a:endParaRPr sz="3200" dirty="0">
              <a:solidFill>
                <a:srgbClr val="282956"/>
              </a:solidFill>
              <a:latin typeface="Lato" panose="020F0502020204030203" pitchFamily="34" charset="0"/>
              <a:ea typeface="Lato" panose="020F0502020204030203" pitchFamily="34" charset="0"/>
              <a:cs typeface="Lato" panose="020F0502020204030203" pitchFamily="34" charset="0"/>
            </a:endParaRPr>
          </a:p>
          <a:p>
            <a:pPr marL="694249" lvl="1" indent="-228594">
              <a:spcBef>
                <a:spcPts val="533"/>
              </a:spcBef>
              <a:buClr>
                <a:schemeClr val="dk1"/>
              </a:buClr>
              <a:buSzPts val="1500"/>
            </a:pPr>
            <a:r>
              <a:rPr lang="en"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Minimal perceived risk from COVID-19</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694249" lvl="1" indent="-228594">
              <a:spcBef>
                <a:spcPts val="533"/>
              </a:spcBef>
              <a:buClr>
                <a:schemeClr val="dk1"/>
              </a:buClr>
              <a:buSzPts val="1500"/>
            </a:pPr>
            <a:r>
              <a:rPr lang="en"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Experimental, “being a Guinea pig”</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694249" lvl="1" indent="-228594">
              <a:spcBef>
                <a:spcPts val="533"/>
              </a:spcBef>
              <a:buClr>
                <a:schemeClr val="dk1"/>
              </a:buClr>
              <a:buSzPts val="1500"/>
            </a:pPr>
            <a:r>
              <a:rPr lang="en"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Vaccine was “rushed”</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694249" lvl="1" indent="-228594">
              <a:spcBef>
                <a:spcPts val="533"/>
              </a:spcBef>
              <a:buClr>
                <a:schemeClr val="dk1"/>
              </a:buClr>
              <a:buSzPts val="1500"/>
            </a:pPr>
            <a:r>
              <a:rPr lang="en"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Side effects</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694249" lvl="1" indent="-228594">
              <a:spcBef>
                <a:spcPts val="533"/>
              </a:spcBef>
              <a:buClr>
                <a:schemeClr val="dk1"/>
              </a:buClr>
              <a:buSzPts val="1500"/>
            </a:pPr>
            <a:r>
              <a:rPr lang="en"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Lack of long-term data</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7" name="Rectangle 6">
            <a:extLst>
              <a:ext uri="{FF2B5EF4-FFF2-40B4-BE49-F238E27FC236}">
                <a16:creationId xmlns:a16="http://schemas.microsoft.com/office/drawing/2014/main" id="{0E3C4FAF-D707-5B4D-A1BC-AC776CFE08EB}"/>
              </a:ext>
            </a:extLst>
          </p:cNvPr>
          <p:cNvSpPr/>
          <p:nvPr/>
        </p:nvSpPr>
        <p:spPr>
          <a:xfrm>
            <a:off x="0" y="2713383"/>
            <a:ext cx="5393632" cy="4144617"/>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oogle Shape;149;p28">
            <a:extLst>
              <a:ext uri="{FF2B5EF4-FFF2-40B4-BE49-F238E27FC236}">
                <a16:creationId xmlns:a16="http://schemas.microsoft.com/office/drawing/2014/main" id="{54A0E57F-68A5-8D47-8981-6BB663F485A8}"/>
              </a:ext>
            </a:extLst>
          </p:cNvPr>
          <p:cNvSpPr txBox="1">
            <a:spLocks/>
          </p:cNvSpPr>
          <p:nvPr/>
        </p:nvSpPr>
        <p:spPr>
          <a:xfrm>
            <a:off x="477078" y="4045226"/>
            <a:ext cx="4399722"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4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You deserve a chance to have all your questions answered</a:t>
            </a:r>
          </a:p>
        </p:txBody>
      </p:sp>
      <p:sp>
        <p:nvSpPr>
          <p:cNvPr id="10" name="Rectangle 9">
            <a:extLst>
              <a:ext uri="{FF2B5EF4-FFF2-40B4-BE49-F238E27FC236}">
                <a16:creationId xmlns:a16="http://schemas.microsoft.com/office/drawing/2014/main" id="{F998DF3D-0120-1742-94ED-C030B2A4EBAE}"/>
              </a:ext>
            </a:extLst>
          </p:cNvPr>
          <p:cNvSpPr/>
          <p:nvPr/>
        </p:nvSpPr>
        <p:spPr>
          <a:xfrm rot="5400000">
            <a:off x="2673956" y="16566"/>
            <a:ext cx="45719" cy="5393633"/>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3335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grpSp>
        <p:nvGrpSpPr>
          <p:cNvPr id="161" name="Google Shape;161;p29"/>
          <p:cNvGrpSpPr/>
          <p:nvPr/>
        </p:nvGrpSpPr>
        <p:grpSpPr>
          <a:xfrm>
            <a:off x="1524" y="0"/>
            <a:ext cx="12188952" cy="6858000"/>
            <a:chOff x="0" y="0"/>
            <a:chExt cx="12188952" cy="6858000"/>
          </a:xfrm>
        </p:grpSpPr>
        <p:sp>
          <p:nvSpPr>
            <p:cNvPr id="162" name="Google Shape;162;p29"/>
            <p:cNvSpPr/>
            <p:nvPr/>
          </p:nvSpPr>
          <p:spPr>
            <a:xfrm>
              <a:off x="26122" y="6015669"/>
              <a:ext cx="2605762" cy="842331"/>
            </a:xfrm>
            <a:custGeom>
              <a:avLst/>
              <a:gdLst/>
              <a:ahLst/>
              <a:cxnLst/>
              <a:rect l="l" t="t" r="r" b="b"/>
              <a:pathLst>
                <a:path w="3180577" h="1033951" extrusionOk="0">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lt1">
                <a:alpha val="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3" name="Google Shape;163;p29"/>
            <p:cNvSpPr/>
            <p:nvPr/>
          </p:nvSpPr>
          <p:spPr>
            <a:xfrm>
              <a:off x="655184" y="5798001"/>
              <a:ext cx="2485581" cy="1059999"/>
            </a:xfrm>
            <a:custGeom>
              <a:avLst/>
              <a:gdLst/>
              <a:ahLst/>
              <a:cxnLst/>
              <a:rect l="l" t="t" r="r" b="b"/>
              <a:pathLst>
                <a:path w="2449768" h="1050628" extrusionOk="0">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lt1">
                <a:alpha val="2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4" name="Google Shape;164;p29"/>
            <p:cNvSpPr/>
            <p:nvPr/>
          </p:nvSpPr>
          <p:spPr>
            <a:xfrm>
              <a:off x="3474720" y="0"/>
              <a:ext cx="6177282" cy="1778750"/>
            </a:xfrm>
            <a:custGeom>
              <a:avLst/>
              <a:gdLst/>
              <a:ahLst/>
              <a:cxnLst/>
              <a:rect l="l" t="t" r="r" b="b"/>
              <a:pathLst>
                <a:path w="6386648" h="1849426" extrusionOk="0">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lt1">
                <a:alpha val="40000"/>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5" name="Google Shape;165;p29"/>
            <p:cNvSpPr/>
            <p:nvPr/>
          </p:nvSpPr>
          <p:spPr>
            <a:xfrm>
              <a:off x="0" y="2390523"/>
              <a:ext cx="611491" cy="1421482"/>
            </a:xfrm>
            <a:custGeom>
              <a:avLst/>
              <a:gdLst/>
              <a:ahLst/>
              <a:cxnLst/>
              <a:rect l="l" t="t" r="r" b="b"/>
              <a:pathLst>
                <a:path w="611491" h="1429512" extrusionOk="0">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lt1">
                <a:alpha val="20000"/>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6" name="Google Shape;166;p29"/>
            <p:cNvSpPr/>
            <p:nvPr/>
          </p:nvSpPr>
          <p:spPr>
            <a:xfrm>
              <a:off x="3792772" y="0"/>
              <a:ext cx="2423863" cy="1343767"/>
            </a:xfrm>
            <a:custGeom>
              <a:avLst/>
              <a:gdLst/>
              <a:ahLst/>
              <a:cxnLst/>
              <a:rect l="l" t="t" r="r" b="b"/>
              <a:pathLst>
                <a:path w="3015964" h="1681468" extrusionOk="0">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lt1">
                <a:alpha val="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7" name="Google Shape;167;p29"/>
            <p:cNvSpPr/>
            <p:nvPr/>
          </p:nvSpPr>
          <p:spPr>
            <a:xfrm>
              <a:off x="10946850" y="0"/>
              <a:ext cx="1242102" cy="2620884"/>
            </a:xfrm>
            <a:custGeom>
              <a:avLst/>
              <a:gdLst/>
              <a:ahLst/>
              <a:cxnLst/>
              <a:rect l="l" t="t" r="r" b="b"/>
              <a:pathLst>
                <a:path w="1242102" h="2635689" extrusionOk="0">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lt1">
                <a:alpha val="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8" name="Google Shape;168;p29"/>
            <p:cNvSpPr/>
            <p:nvPr/>
          </p:nvSpPr>
          <p:spPr>
            <a:xfrm>
              <a:off x="0" y="0"/>
              <a:ext cx="1577788" cy="980141"/>
            </a:xfrm>
            <a:custGeom>
              <a:avLst/>
              <a:gdLst/>
              <a:ahLst/>
              <a:cxnLst/>
              <a:rect l="l" t="t" r="r" b="b"/>
              <a:pathLst>
                <a:path w="1471018" h="795676" extrusionOk="0">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lt1">
                <a:alpha val="60000"/>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grpSp>
      <p:sp>
        <p:nvSpPr>
          <p:cNvPr id="2" name="Rectangle 1">
            <a:extLst>
              <a:ext uri="{FF2B5EF4-FFF2-40B4-BE49-F238E27FC236}">
                <a16:creationId xmlns:a16="http://schemas.microsoft.com/office/drawing/2014/main" id="{CF4EB08A-AC5B-0349-8CE1-D95AA6F959DC}"/>
              </a:ext>
            </a:extLst>
          </p:cNvPr>
          <p:cNvSpPr/>
          <p:nvPr/>
        </p:nvSpPr>
        <p:spPr>
          <a:xfrm>
            <a:off x="-15721" y="15068"/>
            <a:ext cx="12232315" cy="1956391"/>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Google Shape;169;p29"/>
          <p:cNvSpPr txBox="1">
            <a:spLocks noGrp="1"/>
          </p:cNvSpPr>
          <p:nvPr>
            <p:ph type="title"/>
          </p:nvPr>
        </p:nvSpPr>
        <p:spPr>
          <a:xfrm>
            <a:off x="698989" y="0"/>
            <a:ext cx="10794806" cy="1956391"/>
          </a:xfrm>
          <a:prstGeom prst="rect">
            <a:avLst/>
          </a:prstGeom>
          <a:noFill/>
          <a:ln>
            <a:noFill/>
          </a:ln>
        </p:spPr>
        <p:txBody>
          <a:bodyPr spcFirstLastPara="1" vert="horz" wrap="square" lIns="91433" tIns="45700" rIns="91433" bIns="45700" rtlCol="0" anchor="ctr" anchorCtr="0">
            <a:noAutofit/>
          </a:bodyPr>
          <a:lstStyle/>
          <a:p>
            <a:pPr algn="ctr">
              <a:spcBef>
                <a:spcPts val="0"/>
              </a:spcBef>
              <a:buClr>
                <a:schemeClr val="lt1"/>
              </a:buClr>
              <a:buSzPts val="3600"/>
            </a:pPr>
            <a:r>
              <a:rPr lang="en" sz="4800" dirty="0">
                <a:solidFill>
                  <a:schemeClr val="bg1"/>
                </a:solidFill>
                <a:latin typeface="Lato" panose="020F0502020204030203" pitchFamily="34" charset="0"/>
                <a:ea typeface="Lato" panose="020F0502020204030203" pitchFamily="34" charset="0"/>
                <a:cs typeface="Lato" panose="020F0502020204030203" pitchFamily="34" charset="0"/>
              </a:rPr>
              <a:t>Why are you being asked to get vaccinated first?</a:t>
            </a:r>
            <a:endParaRPr sz="1467"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0" name="Rectangle 29">
            <a:extLst>
              <a:ext uri="{FF2B5EF4-FFF2-40B4-BE49-F238E27FC236}">
                <a16:creationId xmlns:a16="http://schemas.microsoft.com/office/drawing/2014/main" id="{D143DCD6-3230-FF43-BEAC-2A566F4847FC}"/>
              </a:ext>
            </a:extLst>
          </p:cNvPr>
          <p:cNvSpPr/>
          <p:nvPr/>
        </p:nvSpPr>
        <p:spPr>
          <a:xfrm>
            <a:off x="-15721" y="1978994"/>
            <a:ext cx="4048060" cy="1561458"/>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593D9CF-1E86-2244-A885-5182F1662EC3}"/>
              </a:ext>
            </a:extLst>
          </p:cNvPr>
          <p:cNvSpPr/>
          <p:nvPr/>
        </p:nvSpPr>
        <p:spPr>
          <a:xfrm>
            <a:off x="4032339" y="1978994"/>
            <a:ext cx="4071580" cy="151471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5206831-4759-F342-B8B6-B588A3C83FC4}"/>
              </a:ext>
            </a:extLst>
          </p:cNvPr>
          <p:cNvSpPr/>
          <p:nvPr/>
        </p:nvSpPr>
        <p:spPr>
          <a:xfrm>
            <a:off x="8097647" y="1971459"/>
            <a:ext cx="4118947" cy="1522251"/>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E99A6F2-7F2E-2D40-A24E-6AC4632B51BF}"/>
              </a:ext>
            </a:extLst>
          </p:cNvPr>
          <p:cNvSpPr/>
          <p:nvPr/>
        </p:nvSpPr>
        <p:spPr>
          <a:xfrm rot="16200000">
            <a:off x="6077577" y="-4171325"/>
            <a:ext cx="45719" cy="12232315"/>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FB58C757-9DD3-C247-8BB8-BCE91203A1F8}"/>
              </a:ext>
            </a:extLst>
          </p:cNvPr>
          <p:cNvSpPr/>
          <p:nvPr/>
        </p:nvSpPr>
        <p:spPr>
          <a:xfrm rot="16200000">
            <a:off x="6077577" y="-4114308"/>
            <a:ext cx="45719" cy="12232315"/>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385F712-7501-9D4B-B7D0-E5B9DA5ED4E7}"/>
              </a:ext>
            </a:extLst>
          </p:cNvPr>
          <p:cNvSpPr/>
          <p:nvPr/>
        </p:nvSpPr>
        <p:spPr>
          <a:xfrm rot="16200000">
            <a:off x="6082435" y="-2598567"/>
            <a:ext cx="45719" cy="12232315"/>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308CBEE-58FA-834D-9BF3-F3FF42C18449}"/>
              </a:ext>
            </a:extLst>
          </p:cNvPr>
          <p:cNvSpPr/>
          <p:nvPr/>
        </p:nvSpPr>
        <p:spPr>
          <a:xfrm>
            <a:off x="4001888" y="2032241"/>
            <a:ext cx="45719" cy="4848358"/>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E34878F-CE5E-7346-814F-168A343D6D96}"/>
              </a:ext>
            </a:extLst>
          </p:cNvPr>
          <p:cNvSpPr/>
          <p:nvPr/>
        </p:nvSpPr>
        <p:spPr>
          <a:xfrm>
            <a:off x="8076009" y="2033261"/>
            <a:ext cx="45719" cy="4848358"/>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Google Shape;149;p28">
            <a:extLst>
              <a:ext uri="{FF2B5EF4-FFF2-40B4-BE49-F238E27FC236}">
                <a16:creationId xmlns:a16="http://schemas.microsoft.com/office/drawing/2014/main" id="{AED1A8F5-ABDA-674A-A3FF-DCF7CE6698BB}"/>
              </a:ext>
            </a:extLst>
          </p:cNvPr>
          <p:cNvSpPr txBox="1">
            <a:spLocks/>
          </p:cNvSpPr>
          <p:nvPr/>
        </p:nvSpPr>
        <p:spPr>
          <a:xfrm>
            <a:off x="144126" y="4407758"/>
            <a:ext cx="3728365" cy="103467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30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Vaccines will help us end the pandemic and return to normal</a:t>
            </a:r>
            <a:endParaRPr lang="en-US" sz="30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40" name="Google Shape;149;p28">
            <a:extLst>
              <a:ext uri="{FF2B5EF4-FFF2-40B4-BE49-F238E27FC236}">
                <a16:creationId xmlns:a16="http://schemas.microsoft.com/office/drawing/2014/main" id="{BFC9503E-B176-3946-A53E-65152EA4769C}"/>
              </a:ext>
            </a:extLst>
          </p:cNvPr>
          <p:cNvSpPr txBox="1">
            <a:spLocks/>
          </p:cNvSpPr>
          <p:nvPr/>
        </p:nvSpPr>
        <p:spPr>
          <a:xfrm>
            <a:off x="4186620" y="2139000"/>
            <a:ext cx="3728365" cy="1234157"/>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3000" dirty="0">
                <a:solidFill>
                  <a:schemeClr val="bg1"/>
                </a:solidFill>
                <a:latin typeface="Lato" panose="020F0502020204030203" pitchFamily="34" charset="0"/>
                <a:ea typeface="Lato" panose="020F0502020204030203" pitchFamily="34" charset="0"/>
                <a:cs typeface="Lato" panose="020F0502020204030203" pitchFamily="34" charset="0"/>
              </a:rPr>
              <a:t>Your colleagues and patients are relying on you</a:t>
            </a:r>
          </a:p>
        </p:txBody>
      </p:sp>
      <p:sp>
        <p:nvSpPr>
          <p:cNvPr id="41" name="Google Shape;149;p28">
            <a:extLst>
              <a:ext uri="{FF2B5EF4-FFF2-40B4-BE49-F238E27FC236}">
                <a16:creationId xmlns:a16="http://schemas.microsoft.com/office/drawing/2014/main" id="{2FEC15E3-662B-B84D-8482-D204C8A58B70}"/>
              </a:ext>
            </a:extLst>
          </p:cNvPr>
          <p:cNvSpPr txBox="1">
            <a:spLocks/>
          </p:cNvSpPr>
          <p:nvPr/>
        </p:nvSpPr>
        <p:spPr>
          <a:xfrm>
            <a:off x="8296236" y="2184854"/>
            <a:ext cx="3728365" cy="1234026"/>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3000" dirty="0">
                <a:solidFill>
                  <a:schemeClr val="bg1"/>
                </a:solidFill>
                <a:latin typeface="Lato" panose="020F0502020204030203" pitchFamily="34" charset="0"/>
                <a:ea typeface="Lato" panose="020F0502020204030203" pitchFamily="34" charset="0"/>
                <a:cs typeface="Lato" panose="020F0502020204030203" pitchFamily="34" charset="0"/>
              </a:rPr>
              <a:t>Your community want you to stay healthy</a:t>
            </a:r>
          </a:p>
        </p:txBody>
      </p:sp>
      <p:sp>
        <p:nvSpPr>
          <p:cNvPr id="42" name="Google Shape;149;p28">
            <a:extLst>
              <a:ext uri="{FF2B5EF4-FFF2-40B4-BE49-F238E27FC236}">
                <a16:creationId xmlns:a16="http://schemas.microsoft.com/office/drawing/2014/main" id="{97D64877-C843-384D-8313-0A6FA1E930BD}"/>
              </a:ext>
            </a:extLst>
          </p:cNvPr>
          <p:cNvSpPr txBox="1">
            <a:spLocks/>
          </p:cNvSpPr>
          <p:nvPr/>
        </p:nvSpPr>
        <p:spPr>
          <a:xfrm>
            <a:off x="112686" y="2173552"/>
            <a:ext cx="3728365" cy="103467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3000" dirty="0">
                <a:solidFill>
                  <a:schemeClr val="bg1"/>
                </a:solidFill>
                <a:latin typeface="Lato" panose="020F0502020204030203" pitchFamily="34" charset="0"/>
                <a:ea typeface="Lato" panose="020F0502020204030203" pitchFamily="34" charset="0"/>
                <a:cs typeface="Lato" panose="020F0502020204030203" pitchFamily="34" charset="0"/>
              </a:rPr>
              <a:t>COVID-19 has affected many</a:t>
            </a:r>
          </a:p>
        </p:txBody>
      </p:sp>
      <p:sp>
        <p:nvSpPr>
          <p:cNvPr id="43" name="Google Shape;149;p28">
            <a:extLst>
              <a:ext uri="{FF2B5EF4-FFF2-40B4-BE49-F238E27FC236}">
                <a16:creationId xmlns:a16="http://schemas.microsoft.com/office/drawing/2014/main" id="{083150B0-FDC5-6047-8784-1725667DA93F}"/>
              </a:ext>
            </a:extLst>
          </p:cNvPr>
          <p:cNvSpPr txBox="1">
            <a:spLocks/>
          </p:cNvSpPr>
          <p:nvPr/>
        </p:nvSpPr>
        <p:spPr>
          <a:xfrm>
            <a:off x="4267132" y="4407758"/>
            <a:ext cx="3728365" cy="103467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30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Keep healthy to be able to keep caring for our most vulnerable</a:t>
            </a:r>
            <a:endParaRPr lang="en-US" sz="30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44" name="Google Shape;149;p28">
            <a:extLst>
              <a:ext uri="{FF2B5EF4-FFF2-40B4-BE49-F238E27FC236}">
                <a16:creationId xmlns:a16="http://schemas.microsoft.com/office/drawing/2014/main" id="{01A4077A-96F8-C84B-8E25-C351F42746EA}"/>
              </a:ext>
            </a:extLst>
          </p:cNvPr>
          <p:cNvSpPr txBox="1">
            <a:spLocks/>
          </p:cNvSpPr>
          <p:nvPr/>
        </p:nvSpPr>
        <p:spPr>
          <a:xfrm>
            <a:off x="8282752" y="4175847"/>
            <a:ext cx="3728365" cy="103467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30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Keep yourself, your friends, and your family safe</a:t>
            </a:r>
            <a:endParaRPr lang="en-US" sz="30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11983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50" name="Google Shape;150;p28"/>
          <p:cNvSpPr txBox="1">
            <a:spLocks noGrp="1"/>
          </p:cNvSpPr>
          <p:nvPr>
            <p:ph type="body" idx="1"/>
          </p:nvPr>
        </p:nvSpPr>
        <p:spPr>
          <a:xfrm>
            <a:off x="5764117" y="787741"/>
            <a:ext cx="6179749" cy="5431376"/>
          </a:xfrm>
          <a:prstGeom prst="rect">
            <a:avLst/>
          </a:prstGeom>
          <a:noFill/>
          <a:ln>
            <a:noFill/>
          </a:ln>
        </p:spPr>
        <p:txBody>
          <a:bodyPr spcFirstLastPara="1" vert="horz" wrap="square" lIns="91433" tIns="45700" rIns="91433" bIns="45700" rtlCol="0" anchor="ctr" anchorCtr="0">
            <a:noAutofit/>
          </a:bodyPr>
          <a:lstStyle/>
          <a:p>
            <a:pPr marL="0" indent="0" algn="ctr">
              <a:spcBef>
                <a:spcPts val="0"/>
              </a:spcBef>
              <a:buClr>
                <a:schemeClr val="dk1"/>
              </a:buClr>
              <a:buSzPts val="1500"/>
              <a:buNone/>
            </a:pPr>
            <a:r>
              <a:rPr lang="en-US" sz="3600" b="1" dirty="0">
                <a:solidFill>
                  <a:srgbClr val="282956"/>
                </a:solidFill>
                <a:latin typeface="Lato" panose="020F0502020204030203" pitchFamily="34" charset="0"/>
                <a:ea typeface="Lato" panose="020F0502020204030203" pitchFamily="34" charset="0"/>
                <a:cs typeface="Lato" panose="020F0502020204030203" pitchFamily="34" charset="0"/>
              </a:rPr>
              <a:t>mRNA COVID-19 Vaccines</a:t>
            </a:r>
            <a:endParaRPr sz="3600" dirty="0">
              <a:solidFill>
                <a:srgbClr val="282956"/>
              </a:solidFill>
              <a:latin typeface="Lato" panose="020F0502020204030203" pitchFamily="34" charset="0"/>
              <a:ea typeface="Lato" panose="020F0502020204030203" pitchFamily="34" charset="0"/>
              <a:cs typeface="Lato" panose="020F0502020204030203" pitchFamily="34" charset="0"/>
            </a:endParaRPr>
          </a:p>
          <a:p>
            <a:pPr marL="0" lvl="0" indent="0">
              <a:spcBef>
                <a:spcPts val="0"/>
              </a:spcBef>
              <a:buClr>
                <a:schemeClr val="dk1"/>
              </a:buClr>
              <a:buSzPts val="1400"/>
              <a:buNone/>
            </a:pPr>
            <a:r>
              <a:rPr lang="en-US" sz="1400" b="1" dirty="0"/>
              <a:t> </a:t>
            </a:r>
            <a:endParaRPr lang="en-US" sz="1100" dirty="0"/>
          </a:p>
          <a:p>
            <a:pPr marL="520700" lvl="1" indent="-177800">
              <a:spcBef>
                <a:spcPts val="400"/>
              </a:spcBef>
              <a:buClr>
                <a:schemeClr val="dk1"/>
              </a:buClr>
              <a:buSzPts val="1400"/>
            </a:pPr>
            <a:r>
              <a:rPr lang="en-US" sz="25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COVID-19 mRNA vaccines give instructions for our cells to make the “spike protein” found on the surface of the COVID-19 virus. </a:t>
            </a:r>
          </a:p>
          <a:p>
            <a:pPr marL="342900" lvl="1" indent="0">
              <a:spcBef>
                <a:spcPts val="400"/>
              </a:spcBef>
              <a:buClr>
                <a:schemeClr val="dk1"/>
              </a:buClr>
              <a:buSzPts val="1400"/>
              <a:buNone/>
            </a:pPr>
            <a:endParaRPr lang="en-US" sz="25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520700" lvl="1" indent="-177800">
              <a:spcBef>
                <a:spcPts val="400"/>
              </a:spcBef>
              <a:buClr>
                <a:schemeClr val="dk1"/>
              </a:buClr>
              <a:buSzPts val="1400"/>
            </a:pPr>
            <a:r>
              <a:rPr lang="en-US" sz="25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The spike protein on its own is harmless.</a:t>
            </a:r>
          </a:p>
          <a:p>
            <a:pPr marL="342900" lvl="1" indent="0">
              <a:spcBef>
                <a:spcPts val="400"/>
              </a:spcBef>
              <a:buClr>
                <a:schemeClr val="dk1"/>
              </a:buClr>
              <a:buSzPts val="1400"/>
              <a:buNone/>
            </a:pPr>
            <a:endParaRPr lang="en-US" sz="25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520700" lvl="1" indent="-177800">
              <a:spcBef>
                <a:spcPts val="400"/>
              </a:spcBef>
              <a:buClr>
                <a:schemeClr val="dk1"/>
              </a:buClr>
              <a:buSzPts val="1400"/>
            </a:pPr>
            <a:r>
              <a:rPr lang="en-US" sz="25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Our body recognizes that this protein should not be there, so they build antibodies (natural immunity) to it and will use those antibodies against anything that has that protein in future. </a:t>
            </a:r>
            <a:endParaRPr sz="25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9" name="Google Shape;149;p28">
            <a:extLst>
              <a:ext uri="{FF2B5EF4-FFF2-40B4-BE49-F238E27FC236}">
                <a16:creationId xmlns:a16="http://schemas.microsoft.com/office/drawing/2014/main" id="{54A0E57F-68A5-8D47-8981-6BB663F485A8}"/>
              </a:ext>
            </a:extLst>
          </p:cNvPr>
          <p:cNvSpPr txBox="1">
            <a:spLocks/>
          </p:cNvSpPr>
          <p:nvPr/>
        </p:nvSpPr>
        <p:spPr>
          <a:xfrm>
            <a:off x="477078" y="4045226"/>
            <a:ext cx="4399722"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4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You deserve a chance to have all your questions answered</a:t>
            </a:r>
          </a:p>
        </p:txBody>
      </p:sp>
      <p:sp>
        <p:nvSpPr>
          <p:cNvPr id="11" name="Rectangle 10">
            <a:extLst>
              <a:ext uri="{FF2B5EF4-FFF2-40B4-BE49-F238E27FC236}">
                <a16:creationId xmlns:a16="http://schemas.microsoft.com/office/drawing/2014/main" id="{7BA86EFE-DDE9-A447-AE84-953326CB8A46}"/>
              </a:ext>
            </a:extLst>
          </p:cNvPr>
          <p:cNvSpPr/>
          <p:nvPr/>
        </p:nvSpPr>
        <p:spPr>
          <a:xfrm>
            <a:off x="5270050" y="0"/>
            <a:ext cx="168965" cy="6858000"/>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137D40E-BA99-694E-BA72-182DF176547C}"/>
              </a:ext>
            </a:extLst>
          </p:cNvPr>
          <p:cNvSpPr/>
          <p:nvPr/>
        </p:nvSpPr>
        <p:spPr>
          <a:xfrm>
            <a:off x="5437647" y="0"/>
            <a:ext cx="168965" cy="6858000"/>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con&#10;&#10;Description automatically generated">
            <a:extLst>
              <a:ext uri="{FF2B5EF4-FFF2-40B4-BE49-F238E27FC236}">
                <a16:creationId xmlns:a16="http://schemas.microsoft.com/office/drawing/2014/main" id="{55943A16-9873-D547-B11A-2080F5D4AF97}"/>
              </a:ext>
            </a:extLst>
          </p:cNvPr>
          <p:cNvPicPr>
            <a:picLocks noChangeAspect="1"/>
          </p:cNvPicPr>
          <p:nvPr/>
        </p:nvPicPr>
        <p:blipFill>
          <a:blip r:embed="rId3"/>
          <a:stretch>
            <a:fillRect/>
          </a:stretch>
        </p:blipFill>
        <p:spPr>
          <a:xfrm>
            <a:off x="248134" y="244548"/>
            <a:ext cx="2919384" cy="2923953"/>
          </a:xfrm>
          <a:prstGeom prst="rect">
            <a:avLst/>
          </a:prstGeom>
        </p:spPr>
      </p:pic>
      <p:pic>
        <p:nvPicPr>
          <p:cNvPr id="13" name="Picture 12" descr="Icon&#10;&#10;Description automatically generated">
            <a:extLst>
              <a:ext uri="{FF2B5EF4-FFF2-40B4-BE49-F238E27FC236}">
                <a16:creationId xmlns:a16="http://schemas.microsoft.com/office/drawing/2014/main" id="{4393B774-069F-714F-BB15-3080433A8707}"/>
              </a:ext>
            </a:extLst>
          </p:cNvPr>
          <p:cNvPicPr>
            <a:picLocks noChangeAspect="1"/>
          </p:cNvPicPr>
          <p:nvPr/>
        </p:nvPicPr>
        <p:blipFill>
          <a:blip r:embed="rId4"/>
          <a:stretch>
            <a:fillRect/>
          </a:stretch>
        </p:blipFill>
        <p:spPr>
          <a:xfrm>
            <a:off x="2868983" y="2606354"/>
            <a:ext cx="2204442" cy="2207892"/>
          </a:xfrm>
          <a:prstGeom prst="rect">
            <a:avLst/>
          </a:prstGeom>
        </p:spPr>
      </p:pic>
      <p:pic>
        <p:nvPicPr>
          <p:cNvPr id="15" name="Picture 14" descr="Icon&#10;&#10;Description automatically generated">
            <a:extLst>
              <a:ext uri="{FF2B5EF4-FFF2-40B4-BE49-F238E27FC236}">
                <a16:creationId xmlns:a16="http://schemas.microsoft.com/office/drawing/2014/main" id="{1E32F8DF-C6F1-0A41-AF3E-65E96E769712}"/>
              </a:ext>
            </a:extLst>
          </p:cNvPr>
          <p:cNvPicPr>
            <a:picLocks noChangeAspect="1"/>
          </p:cNvPicPr>
          <p:nvPr/>
        </p:nvPicPr>
        <p:blipFill>
          <a:blip r:embed="rId5"/>
          <a:stretch>
            <a:fillRect/>
          </a:stretch>
        </p:blipFill>
        <p:spPr>
          <a:xfrm>
            <a:off x="83828" y="3838354"/>
            <a:ext cx="2919384" cy="2923953"/>
          </a:xfrm>
          <a:prstGeom prst="rect">
            <a:avLst/>
          </a:prstGeom>
        </p:spPr>
      </p:pic>
    </p:spTree>
    <p:extLst>
      <p:ext uri="{BB962C8B-B14F-4D97-AF65-F5344CB8AC3E}">
        <p14:creationId xmlns:p14="http://schemas.microsoft.com/office/powerpoint/2010/main" val="2367270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37" name="Rectangle 36">
            <a:extLst>
              <a:ext uri="{FF2B5EF4-FFF2-40B4-BE49-F238E27FC236}">
                <a16:creationId xmlns:a16="http://schemas.microsoft.com/office/drawing/2014/main" id="{7AFE633C-3397-8846-950E-2A3A328CB862}"/>
              </a:ext>
            </a:extLst>
          </p:cNvPr>
          <p:cNvSpPr/>
          <p:nvPr/>
        </p:nvSpPr>
        <p:spPr>
          <a:xfrm rot="16200000">
            <a:off x="9181995" y="-2706158"/>
            <a:ext cx="145340" cy="5874669"/>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B423237-B0DC-3447-8D51-86829204205D}"/>
              </a:ext>
            </a:extLst>
          </p:cNvPr>
          <p:cNvSpPr/>
          <p:nvPr/>
        </p:nvSpPr>
        <p:spPr>
          <a:xfrm rot="16200000">
            <a:off x="9181333" y="-2859275"/>
            <a:ext cx="146665" cy="5874669"/>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E3C4FAF-D707-5B4D-A1BC-AC776CFE08EB}"/>
              </a:ext>
            </a:extLst>
          </p:cNvPr>
          <p:cNvSpPr/>
          <p:nvPr/>
        </p:nvSpPr>
        <p:spPr>
          <a:xfrm>
            <a:off x="0" y="485"/>
            <a:ext cx="6294474" cy="1793228"/>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oogle Shape;149;p28">
            <a:extLst>
              <a:ext uri="{FF2B5EF4-FFF2-40B4-BE49-F238E27FC236}">
                <a16:creationId xmlns:a16="http://schemas.microsoft.com/office/drawing/2014/main" id="{54A0E57F-68A5-8D47-8981-6BB663F485A8}"/>
              </a:ext>
            </a:extLst>
          </p:cNvPr>
          <p:cNvSpPr txBox="1">
            <a:spLocks/>
          </p:cNvSpPr>
          <p:nvPr/>
        </p:nvSpPr>
        <p:spPr>
          <a:xfrm>
            <a:off x="508241" y="175126"/>
            <a:ext cx="5534594"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4000" dirty="0">
                <a:solidFill>
                  <a:schemeClr val="bg1"/>
                </a:solidFill>
                <a:latin typeface="Lato" panose="020F0502020204030203" pitchFamily="34" charset="0"/>
                <a:ea typeface="Lato" panose="020F0502020204030203" pitchFamily="34" charset="0"/>
                <a:cs typeface="Lato" panose="020F0502020204030203" pitchFamily="34" charset="0"/>
              </a:rPr>
              <a:t>How effective are the COVID-19 vaccines?</a:t>
            </a:r>
          </a:p>
        </p:txBody>
      </p:sp>
      <p:sp>
        <p:nvSpPr>
          <p:cNvPr id="11" name="Rectangle 10">
            <a:extLst>
              <a:ext uri="{FF2B5EF4-FFF2-40B4-BE49-F238E27FC236}">
                <a16:creationId xmlns:a16="http://schemas.microsoft.com/office/drawing/2014/main" id="{F75647AF-22EA-2F40-8361-15F56C8D775B}"/>
              </a:ext>
            </a:extLst>
          </p:cNvPr>
          <p:cNvSpPr/>
          <p:nvPr/>
        </p:nvSpPr>
        <p:spPr>
          <a:xfrm rot="10800000" flipH="1">
            <a:off x="6271612" y="0"/>
            <a:ext cx="45719" cy="1838324"/>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0621AED-8743-F447-84F4-2E0E8F69F2B9}"/>
              </a:ext>
            </a:extLst>
          </p:cNvPr>
          <p:cNvSpPr/>
          <p:nvPr/>
        </p:nvSpPr>
        <p:spPr>
          <a:xfrm>
            <a:off x="4527346" y="3757775"/>
            <a:ext cx="7311657" cy="1736988"/>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2A0546E-AF54-2C4F-8DF5-C777A6D4B9EE}"/>
              </a:ext>
            </a:extLst>
          </p:cNvPr>
          <p:cNvSpPr/>
          <p:nvPr/>
        </p:nvSpPr>
        <p:spPr>
          <a:xfrm>
            <a:off x="4527346" y="5477878"/>
            <a:ext cx="7311657" cy="815762"/>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319D6B5-E6FC-5144-98C2-C1D1ACDD8F5C}"/>
              </a:ext>
            </a:extLst>
          </p:cNvPr>
          <p:cNvSpPr/>
          <p:nvPr/>
        </p:nvSpPr>
        <p:spPr>
          <a:xfrm>
            <a:off x="6551014" y="1868158"/>
            <a:ext cx="5287928" cy="1891070"/>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oogle Shape;149;p28">
            <a:extLst>
              <a:ext uri="{FF2B5EF4-FFF2-40B4-BE49-F238E27FC236}">
                <a16:creationId xmlns:a16="http://schemas.microsoft.com/office/drawing/2014/main" id="{F0CA11AC-D7C2-FD49-86ED-6396787273C5}"/>
              </a:ext>
            </a:extLst>
          </p:cNvPr>
          <p:cNvSpPr txBox="1">
            <a:spLocks/>
          </p:cNvSpPr>
          <p:nvPr/>
        </p:nvSpPr>
        <p:spPr>
          <a:xfrm>
            <a:off x="6839748" y="2132498"/>
            <a:ext cx="2103226"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panose="020F0502020204030203" pitchFamily="34" charset="0"/>
                <a:ea typeface="Lato" panose="020F0502020204030203" pitchFamily="34" charset="0"/>
                <a:cs typeface="Lato" panose="020F0502020204030203" pitchFamily="34" charset="0"/>
              </a:rPr>
              <a:t>Pfizer (BNT162b2)</a:t>
            </a:r>
          </a:p>
          <a:p>
            <a:pPr algn="ctr">
              <a:spcBef>
                <a:spcPts val="0"/>
              </a:spcBef>
              <a:buClr>
                <a:schemeClr val="dk1"/>
              </a:buClr>
              <a:buSzPts val="3300"/>
            </a:pPr>
            <a:r>
              <a:rPr lang="en-US" sz="1500" dirty="0">
                <a:solidFill>
                  <a:schemeClr val="bg1"/>
                </a:solidFill>
                <a:latin typeface="Lato Light" panose="020F0502020204030203" pitchFamily="34" charset="0"/>
                <a:ea typeface="Lato Light" panose="020F0502020204030203" pitchFamily="34" charset="0"/>
                <a:cs typeface="Lato Light" panose="020F0502020204030203" pitchFamily="34" charset="0"/>
              </a:rPr>
              <a:t>(over 40,000 doses)</a:t>
            </a:r>
          </a:p>
        </p:txBody>
      </p:sp>
      <p:sp>
        <p:nvSpPr>
          <p:cNvPr id="19" name="Google Shape;149;p28">
            <a:extLst>
              <a:ext uri="{FF2B5EF4-FFF2-40B4-BE49-F238E27FC236}">
                <a16:creationId xmlns:a16="http://schemas.microsoft.com/office/drawing/2014/main" id="{1D6F62DA-4F87-A344-ACD0-C1C6DF32E02A}"/>
              </a:ext>
            </a:extLst>
          </p:cNvPr>
          <p:cNvSpPr txBox="1">
            <a:spLocks/>
          </p:cNvSpPr>
          <p:nvPr/>
        </p:nvSpPr>
        <p:spPr>
          <a:xfrm>
            <a:off x="9522696" y="2121378"/>
            <a:ext cx="2231246"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err="1">
                <a:solidFill>
                  <a:schemeClr val="bg1"/>
                </a:solidFill>
                <a:latin typeface="Lato" panose="020F0502020204030203" pitchFamily="34" charset="0"/>
                <a:ea typeface="Lato" panose="020F0502020204030203" pitchFamily="34" charset="0"/>
                <a:cs typeface="Lato" panose="020F0502020204030203" pitchFamily="34" charset="0"/>
              </a:rPr>
              <a:t>Moderna</a:t>
            </a:r>
            <a:r>
              <a:rPr lang="en-US" sz="2000" dirty="0">
                <a:solidFill>
                  <a:schemeClr val="bg1"/>
                </a:solidFill>
                <a:latin typeface="Lato" panose="020F0502020204030203" pitchFamily="34" charset="0"/>
                <a:ea typeface="Lato" panose="020F0502020204030203" pitchFamily="34" charset="0"/>
                <a:cs typeface="Lato" panose="020F0502020204030203" pitchFamily="34" charset="0"/>
              </a:rPr>
              <a:t> (mRNA – 1273)</a:t>
            </a:r>
          </a:p>
          <a:p>
            <a:pPr algn="ctr">
              <a:spcBef>
                <a:spcPts val="0"/>
              </a:spcBef>
              <a:buClr>
                <a:schemeClr val="dk1"/>
              </a:buClr>
              <a:buSzPts val="3300"/>
            </a:pPr>
            <a:r>
              <a:rPr lang="en-US" sz="1500" dirty="0">
                <a:solidFill>
                  <a:schemeClr val="bg1"/>
                </a:solidFill>
                <a:latin typeface="Lato Light" panose="020F0502020204030203" pitchFamily="34" charset="0"/>
                <a:ea typeface="Lato Light" panose="020F0502020204030203" pitchFamily="34" charset="0"/>
                <a:cs typeface="Lato Light" panose="020F0502020204030203" pitchFamily="34" charset="0"/>
              </a:rPr>
              <a:t>(over 30,000 doses)</a:t>
            </a:r>
          </a:p>
        </p:txBody>
      </p:sp>
      <p:sp>
        <p:nvSpPr>
          <p:cNvPr id="20" name="Google Shape;149;p28">
            <a:extLst>
              <a:ext uri="{FF2B5EF4-FFF2-40B4-BE49-F238E27FC236}">
                <a16:creationId xmlns:a16="http://schemas.microsoft.com/office/drawing/2014/main" id="{92B3449B-38C4-744B-A9B9-48CFA3A90444}"/>
              </a:ext>
            </a:extLst>
          </p:cNvPr>
          <p:cNvSpPr txBox="1">
            <a:spLocks/>
          </p:cNvSpPr>
          <p:nvPr/>
        </p:nvSpPr>
        <p:spPr>
          <a:xfrm>
            <a:off x="4481750" y="3851710"/>
            <a:ext cx="2103226"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panose="020F0502020204030203" pitchFamily="34" charset="0"/>
                <a:ea typeface="Lato" panose="020F0502020204030203" pitchFamily="34" charset="0"/>
                <a:cs typeface="Lato" panose="020F0502020204030203" pitchFamily="34" charset="0"/>
              </a:rPr>
              <a:t>Efficacy</a:t>
            </a:r>
          </a:p>
        </p:txBody>
      </p:sp>
      <p:sp>
        <p:nvSpPr>
          <p:cNvPr id="21" name="Google Shape;149;p28">
            <a:extLst>
              <a:ext uri="{FF2B5EF4-FFF2-40B4-BE49-F238E27FC236}">
                <a16:creationId xmlns:a16="http://schemas.microsoft.com/office/drawing/2014/main" id="{AE4BE164-3785-9C43-8D89-632278E5ACF3}"/>
              </a:ext>
            </a:extLst>
          </p:cNvPr>
          <p:cNvSpPr txBox="1">
            <a:spLocks/>
          </p:cNvSpPr>
          <p:nvPr/>
        </p:nvSpPr>
        <p:spPr>
          <a:xfrm>
            <a:off x="5037237" y="5385704"/>
            <a:ext cx="6291874" cy="1000110"/>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panose="020F0502020204030203" pitchFamily="34" charset="0"/>
                <a:ea typeface="Lato" panose="020F0502020204030203" pitchFamily="34" charset="0"/>
                <a:cs typeface="Lato" panose="020F0502020204030203" pitchFamily="34" charset="0"/>
              </a:rPr>
              <a:t>Similar efficacy with different race, ethnicity and age.</a:t>
            </a:r>
          </a:p>
        </p:txBody>
      </p:sp>
      <p:sp>
        <p:nvSpPr>
          <p:cNvPr id="22" name="Google Shape;149;p28">
            <a:extLst>
              <a:ext uri="{FF2B5EF4-FFF2-40B4-BE49-F238E27FC236}">
                <a16:creationId xmlns:a16="http://schemas.microsoft.com/office/drawing/2014/main" id="{5397E5A8-67AF-3A49-A793-632601A6252B}"/>
              </a:ext>
            </a:extLst>
          </p:cNvPr>
          <p:cNvSpPr txBox="1">
            <a:spLocks/>
          </p:cNvSpPr>
          <p:nvPr/>
        </p:nvSpPr>
        <p:spPr>
          <a:xfrm>
            <a:off x="6839748" y="3919330"/>
            <a:ext cx="2103226"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95% protection from having the disease</a:t>
            </a:r>
          </a:p>
        </p:txBody>
      </p:sp>
      <p:sp>
        <p:nvSpPr>
          <p:cNvPr id="23" name="Google Shape;149;p28">
            <a:extLst>
              <a:ext uri="{FF2B5EF4-FFF2-40B4-BE49-F238E27FC236}">
                <a16:creationId xmlns:a16="http://schemas.microsoft.com/office/drawing/2014/main" id="{B4B57810-633E-774B-81EE-8205DA3A93C8}"/>
              </a:ext>
            </a:extLst>
          </p:cNvPr>
          <p:cNvSpPr txBox="1">
            <a:spLocks/>
          </p:cNvSpPr>
          <p:nvPr/>
        </p:nvSpPr>
        <p:spPr>
          <a:xfrm>
            <a:off x="9519206" y="3874581"/>
            <a:ext cx="2365393"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94.1% protection from having the disease</a:t>
            </a:r>
          </a:p>
        </p:txBody>
      </p:sp>
      <p:sp>
        <p:nvSpPr>
          <p:cNvPr id="24" name="Rectangle 23">
            <a:extLst>
              <a:ext uri="{FF2B5EF4-FFF2-40B4-BE49-F238E27FC236}">
                <a16:creationId xmlns:a16="http://schemas.microsoft.com/office/drawing/2014/main" id="{2E13CB8C-2BA4-B840-A4D3-EF19A72F6B64}"/>
              </a:ext>
            </a:extLst>
          </p:cNvPr>
          <p:cNvSpPr/>
          <p:nvPr/>
        </p:nvSpPr>
        <p:spPr>
          <a:xfrm>
            <a:off x="6523248" y="1845439"/>
            <a:ext cx="45719" cy="3621806"/>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DD83BD3-E1B8-A44F-AEB5-B6209BE6F388}"/>
              </a:ext>
            </a:extLst>
          </p:cNvPr>
          <p:cNvSpPr/>
          <p:nvPr/>
        </p:nvSpPr>
        <p:spPr>
          <a:xfrm>
            <a:off x="9248201" y="1845439"/>
            <a:ext cx="45719" cy="3621806"/>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A3C94D2-0F3A-4D42-BE22-F724E873A7BC}"/>
              </a:ext>
            </a:extLst>
          </p:cNvPr>
          <p:cNvSpPr/>
          <p:nvPr/>
        </p:nvSpPr>
        <p:spPr>
          <a:xfrm>
            <a:off x="11793223" y="1845438"/>
            <a:ext cx="45719" cy="4448201"/>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D933FDF-4606-FA47-9774-79DECDBF903E}"/>
              </a:ext>
            </a:extLst>
          </p:cNvPr>
          <p:cNvSpPr/>
          <p:nvPr/>
        </p:nvSpPr>
        <p:spPr>
          <a:xfrm>
            <a:off x="4504721" y="3757775"/>
            <a:ext cx="45719" cy="2535865"/>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417EC5-F3EB-4D40-A1A8-B773B0DC62D4}"/>
              </a:ext>
            </a:extLst>
          </p:cNvPr>
          <p:cNvSpPr/>
          <p:nvPr/>
        </p:nvSpPr>
        <p:spPr>
          <a:xfrm rot="5400000">
            <a:off x="8148970" y="2623230"/>
            <a:ext cx="45719" cy="7334221"/>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1C55D93-6102-D540-BF31-9838B56C0C3E}"/>
              </a:ext>
            </a:extLst>
          </p:cNvPr>
          <p:cNvSpPr/>
          <p:nvPr/>
        </p:nvSpPr>
        <p:spPr>
          <a:xfrm rot="5400000">
            <a:off x="8137394" y="1808116"/>
            <a:ext cx="45719" cy="7311656"/>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3519CC1C-C06B-4545-8AE4-C3A0D2CE48CF}"/>
              </a:ext>
            </a:extLst>
          </p:cNvPr>
          <p:cNvSpPr/>
          <p:nvPr/>
        </p:nvSpPr>
        <p:spPr>
          <a:xfrm rot="5400000">
            <a:off x="8160314" y="128419"/>
            <a:ext cx="45719" cy="7311656"/>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E1A30A8-1C2D-1B4C-834F-E5BE93721025}"/>
              </a:ext>
            </a:extLst>
          </p:cNvPr>
          <p:cNvSpPr/>
          <p:nvPr/>
        </p:nvSpPr>
        <p:spPr>
          <a:xfrm rot="5400000">
            <a:off x="9158234" y="-796663"/>
            <a:ext cx="45719" cy="5315694"/>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FA65EAF-AD43-6C4C-9A10-F598FFD1E82A}"/>
              </a:ext>
            </a:extLst>
          </p:cNvPr>
          <p:cNvPicPr>
            <a:picLocks noChangeAspect="1"/>
          </p:cNvPicPr>
          <p:nvPr/>
        </p:nvPicPr>
        <p:blipFill>
          <a:blip r:embed="rId3"/>
          <a:stretch>
            <a:fillRect/>
          </a:stretch>
        </p:blipFill>
        <p:spPr>
          <a:xfrm rot="1603405">
            <a:off x="886203" y="3139080"/>
            <a:ext cx="3309268" cy="2161366"/>
          </a:xfrm>
          <a:prstGeom prst="rect">
            <a:avLst/>
          </a:prstGeom>
        </p:spPr>
      </p:pic>
      <p:sp>
        <p:nvSpPr>
          <p:cNvPr id="34" name="Rectangle 33">
            <a:extLst>
              <a:ext uri="{FF2B5EF4-FFF2-40B4-BE49-F238E27FC236}">
                <a16:creationId xmlns:a16="http://schemas.microsoft.com/office/drawing/2014/main" id="{7778816F-452F-DF4A-A9EA-78AE454630CA}"/>
              </a:ext>
            </a:extLst>
          </p:cNvPr>
          <p:cNvSpPr/>
          <p:nvPr/>
        </p:nvSpPr>
        <p:spPr>
          <a:xfrm>
            <a:off x="5868" y="1845438"/>
            <a:ext cx="151588" cy="5012562"/>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71A7D1B-7FE8-F84B-B42A-4A61EADE6648}"/>
              </a:ext>
            </a:extLst>
          </p:cNvPr>
          <p:cNvSpPr/>
          <p:nvPr/>
        </p:nvSpPr>
        <p:spPr>
          <a:xfrm>
            <a:off x="162832" y="1845438"/>
            <a:ext cx="159368" cy="5012562"/>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98DF3D-0120-1742-94ED-C030B2A4EBAE}"/>
              </a:ext>
            </a:extLst>
          </p:cNvPr>
          <p:cNvSpPr/>
          <p:nvPr/>
        </p:nvSpPr>
        <p:spPr>
          <a:xfrm rot="5400000">
            <a:off x="3119062" y="-1326459"/>
            <a:ext cx="56345" cy="6294472"/>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0969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7" name="Rectangle 6">
            <a:extLst>
              <a:ext uri="{FF2B5EF4-FFF2-40B4-BE49-F238E27FC236}">
                <a16:creationId xmlns:a16="http://schemas.microsoft.com/office/drawing/2014/main" id="{0E3C4FAF-D707-5B4D-A1BC-AC776CFE08EB}"/>
              </a:ext>
            </a:extLst>
          </p:cNvPr>
          <p:cNvSpPr/>
          <p:nvPr/>
        </p:nvSpPr>
        <p:spPr>
          <a:xfrm>
            <a:off x="0" y="485"/>
            <a:ext cx="6294474" cy="1793228"/>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oogle Shape;149;p28">
            <a:extLst>
              <a:ext uri="{FF2B5EF4-FFF2-40B4-BE49-F238E27FC236}">
                <a16:creationId xmlns:a16="http://schemas.microsoft.com/office/drawing/2014/main" id="{54A0E57F-68A5-8D47-8981-6BB663F485A8}"/>
              </a:ext>
            </a:extLst>
          </p:cNvPr>
          <p:cNvSpPr txBox="1">
            <a:spLocks/>
          </p:cNvSpPr>
          <p:nvPr/>
        </p:nvSpPr>
        <p:spPr>
          <a:xfrm>
            <a:off x="508241" y="175126"/>
            <a:ext cx="5534594"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4000" dirty="0">
                <a:solidFill>
                  <a:schemeClr val="bg1"/>
                </a:solidFill>
                <a:latin typeface="Lato" panose="020F0502020204030203" pitchFamily="34" charset="0"/>
                <a:ea typeface="Lato" panose="020F0502020204030203" pitchFamily="34" charset="0"/>
                <a:cs typeface="Lato" panose="020F0502020204030203" pitchFamily="34" charset="0"/>
              </a:rPr>
              <a:t>How effective are the COVID-19 vaccines?</a:t>
            </a:r>
          </a:p>
        </p:txBody>
      </p:sp>
      <p:sp>
        <p:nvSpPr>
          <p:cNvPr id="11" name="Rectangle 10">
            <a:extLst>
              <a:ext uri="{FF2B5EF4-FFF2-40B4-BE49-F238E27FC236}">
                <a16:creationId xmlns:a16="http://schemas.microsoft.com/office/drawing/2014/main" id="{F75647AF-22EA-2F40-8361-15F56C8D775B}"/>
              </a:ext>
            </a:extLst>
          </p:cNvPr>
          <p:cNvSpPr/>
          <p:nvPr/>
        </p:nvSpPr>
        <p:spPr>
          <a:xfrm rot="10800000" flipH="1">
            <a:off x="6271612" y="0"/>
            <a:ext cx="45719" cy="1838324"/>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0621AED-8743-F447-84F4-2E0E8F69F2B9}"/>
              </a:ext>
            </a:extLst>
          </p:cNvPr>
          <p:cNvSpPr/>
          <p:nvPr/>
        </p:nvSpPr>
        <p:spPr>
          <a:xfrm>
            <a:off x="6429069" y="73789"/>
            <a:ext cx="5600100" cy="1838325"/>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2A0546E-AF54-2C4F-8DF5-C777A6D4B9EE}"/>
              </a:ext>
            </a:extLst>
          </p:cNvPr>
          <p:cNvSpPr/>
          <p:nvPr/>
        </p:nvSpPr>
        <p:spPr>
          <a:xfrm>
            <a:off x="399483" y="2029652"/>
            <a:ext cx="11629685" cy="1147409"/>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319D6B5-E6FC-5144-98C2-C1D1ACDD8F5C}"/>
              </a:ext>
            </a:extLst>
          </p:cNvPr>
          <p:cNvSpPr/>
          <p:nvPr/>
        </p:nvSpPr>
        <p:spPr>
          <a:xfrm>
            <a:off x="399483" y="3288644"/>
            <a:ext cx="5495502" cy="3507861"/>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FA65EAF-AD43-6C4C-9A10-F598FFD1E82A}"/>
              </a:ext>
            </a:extLst>
          </p:cNvPr>
          <p:cNvPicPr>
            <a:picLocks noChangeAspect="1"/>
          </p:cNvPicPr>
          <p:nvPr/>
        </p:nvPicPr>
        <p:blipFill>
          <a:blip r:embed="rId3"/>
          <a:stretch>
            <a:fillRect/>
          </a:stretch>
        </p:blipFill>
        <p:spPr>
          <a:xfrm rot="1603405">
            <a:off x="5870020" y="4016750"/>
            <a:ext cx="1767776" cy="1154579"/>
          </a:xfrm>
          <a:prstGeom prst="rect">
            <a:avLst/>
          </a:prstGeom>
        </p:spPr>
      </p:pic>
      <p:sp>
        <p:nvSpPr>
          <p:cNvPr id="34" name="Rectangle 33">
            <a:extLst>
              <a:ext uri="{FF2B5EF4-FFF2-40B4-BE49-F238E27FC236}">
                <a16:creationId xmlns:a16="http://schemas.microsoft.com/office/drawing/2014/main" id="{7778816F-452F-DF4A-A9EA-78AE454630CA}"/>
              </a:ext>
            </a:extLst>
          </p:cNvPr>
          <p:cNvSpPr/>
          <p:nvPr/>
        </p:nvSpPr>
        <p:spPr>
          <a:xfrm>
            <a:off x="5868" y="1845438"/>
            <a:ext cx="151588" cy="5012562"/>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71A7D1B-7FE8-F84B-B42A-4A61EADE6648}"/>
              </a:ext>
            </a:extLst>
          </p:cNvPr>
          <p:cNvSpPr/>
          <p:nvPr/>
        </p:nvSpPr>
        <p:spPr>
          <a:xfrm>
            <a:off x="162832" y="1845438"/>
            <a:ext cx="159368" cy="5012562"/>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98DF3D-0120-1742-94ED-C030B2A4EBAE}"/>
              </a:ext>
            </a:extLst>
          </p:cNvPr>
          <p:cNvSpPr/>
          <p:nvPr/>
        </p:nvSpPr>
        <p:spPr>
          <a:xfrm rot="5400000">
            <a:off x="3119062" y="-1326459"/>
            <a:ext cx="56345" cy="6294472"/>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FC8EE325-B4D6-244C-B742-4C723FA5BD10}"/>
              </a:ext>
            </a:extLst>
          </p:cNvPr>
          <p:cNvSpPr/>
          <p:nvPr/>
        </p:nvSpPr>
        <p:spPr>
          <a:xfrm>
            <a:off x="7612827" y="3288644"/>
            <a:ext cx="4416341" cy="3495567"/>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Google Shape;149;p28">
            <a:extLst>
              <a:ext uri="{FF2B5EF4-FFF2-40B4-BE49-F238E27FC236}">
                <a16:creationId xmlns:a16="http://schemas.microsoft.com/office/drawing/2014/main" id="{B2844E46-7D83-0F44-8CDC-BBD3A6A5F578}"/>
              </a:ext>
            </a:extLst>
          </p:cNvPr>
          <p:cNvSpPr txBox="1">
            <a:spLocks/>
          </p:cNvSpPr>
          <p:nvPr/>
        </p:nvSpPr>
        <p:spPr>
          <a:xfrm>
            <a:off x="6751371" y="206329"/>
            <a:ext cx="4932388"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spcBef>
                <a:spcPts val="800"/>
              </a:spcBef>
              <a:buClr>
                <a:schemeClr val="dk1"/>
              </a:buClr>
              <a:buSzPts val="1300"/>
            </a:pPr>
            <a:r>
              <a:rPr lang="en-US" sz="2500" dirty="0">
                <a:solidFill>
                  <a:schemeClr val="bg1"/>
                </a:solidFill>
                <a:latin typeface="Lato Light" panose="020F0502020204030203" pitchFamily="34" charset="0"/>
                <a:ea typeface="Lato Light" panose="020F0502020204030203" pitchFamily="34" charset="0"/>
                <a:cs typeface="Lato Light" panose="020F0502020204030203" pitchFamily="34" charset="0"/>
              </a:rPr>
              <a:t>The vaccine cannot give you COVID-19 or any other infection.</a:t>
            </a:r>
          </a:p>
        </p:txBody>
      </p:sp>
      <p:sp>
        <p:nvSpPr>
          <p:cNvPr id="36" name="Google Shape;149;p28">
            <a:extLst>
              <a:ext uri="{FF2B5EF4-FFF2-40B4-BE49-F238E27FC236}">
                <a16:creationId xmlns:a16="http://schemas.microsoft.com/office/drawing/2014/main" id="{6B8C8FB5-D1DF-A94B-8232-139BEFBF9731}"/>
              </a:ext>
            </a:extLst>
          </p:cNvPr>
          <p:cNvSpPr txBox="1">
            <a:spLocks/>
          </p:cNvSpPr>
          <p:nvPr/>
        </p:nvSpPr>
        <p:spPr>
          <a:xfrm>
            <a:off x="677396" y="2023697"/>
            <a:ext cx="11115121" cy="114740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spcBef>
                <a:spcPts val="800"/>
              </a:spcBef>
              <a:buClr>
                <a:schemeClr val="dk1"/>
              </a:buClr>
              <a:buSzPts val="1300"/>
            </a:pPr>
            <a:r>
              <a:rPr lang="en-US" sz="2500" dirty="0">
                <a:solidFill>
                  <a:schemeClr val="bg1"/>
                </a:solidFill>
                <a:latin typeface="Lato Light" panose="020F0502020204030203" pitchFamily="34" charset="0"/>
                <a:ea typeface="Lato Light" panose="020F0502020204030203" pitchFamily="34" charset="0"/>
                <a:cs typeface="Lato Light" panose="020F0502020204030203" pitchFamily="34" charset="0"/>
              </a:rPr>
              <a:t>The mRNA vaccines cannot change your DNA</a:t>
            </a:r>
          </a:p>
        </p:txBody>
      </p:sp>
      <p:sp>
        <p:nvSpPr>
          <p:cNvPr id="37" name="Google Shape;149;p28">
            <a:extLst>
              <a:ext uri="{FF2B5EF4-FFF2-40B4-BE49-F238E27FC236}">
                <a16:creationId xmlns:a16="http://schemas.microsoft.com/office/drawing/2014/main" id="{F840A295-B0EC-5C40-9129-13152FFA09A7}"/>
              </a:ext>
            </a:extLst>
          </p:cNvPr>
          <p:cNvSpPr txBox="1">
            <a:spLocks/>
          </p:cNvSpPr>
          <p:nvPr/>
        </p:nvSpPr>
        <p:spPr>
          <a:xfrm>
            <a:off x="7612827" y="3345853"/>
            <a:ext cx="4416341" cy="330581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Side effects from vaccines occur within 6 weeks of vaccination. Over 70,000 volunteers were followed in the mRNA COVID-19 trials for 8 weeks. There are no signs of serious adverse events caused by the vaccines.</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 The experiments were a    </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success. Safety is proven</a:t>
            </a:r>
            <a:r>
              <a:rPr lang="en-US" sz="13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a:t>
            </a:r>
            <a:endParaRPr lang="en-US" sz="11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38" name="Google Shape;149;p28">
            <a:extLst>
              <a:ext uri="{FF2B5EF4-FFF2-40B4-BE49-F238E27FC236}">
                <a16:creationId xmlns:a16="http://schemas.microsoft.com/office/drawing/2014/main" id="{04746F93-AE14-A44F-8D3C-05286E2EFEE7}"/>
              </a:ext>
            </a:extLst>
          </p:cNvPr>
          <p:cNvSpPr txBox="1">
            <a:spLocks/>
          </p:cNvSpPr>
          <p:nvPr/>
        </p:nvSpPr>
        <p:spPr>
          <a:xfrm>
            <a:off x="322200" y="2937190"/>
            <a:ext cx="5572785" cy="3507860"/>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Side effects are a sign of the immune response:</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 Most people will have a sore arm.</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 Many will have a mild headache or 	</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body pain or tiredness for a day or two.</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 A small number will get a fever – 	</a:t>
            </a:r>
          </a:p>
          <a:p>
            <a:pPr lvl="0">
              <a:spcBef>
                <a:spcPts val="0"/>
              </a:spcBef>
              <a:buClr>
                <a:schemeClr val="dk1"/>
              </a:buClr>
              <a:buSzPts val="1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       those people need a COVID-19 test.</a:t>
            </a:r>
          </a:p>
        </p:txBody>
      </p:sp>
    </p:spTree>
    <p:extLst>
      <p:ext uri="{BB962C8B-B14F-4D97-AF65-F5344CB8AC3E}">
        <p14:creationId xmlns:p14="http://schemas.microsoft.com/office/powerpoint/2010/main" val="156508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p:nvPr/>
        </p:nvSpPr>
        <p:spPr>
          <a:xfrm>
            <a:off x="0" y="11118"/>
            <a:ext cx="12188952" cy="6858000"/>
          </a:xfrm>
          <a:prstGeom prst="rect">
            <a:avLst/>
          </a:prstGeom>
          <a:solidFill>
            <a:schemeClr val="lt1"/>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6" name="Rectangle 5">
            <a:extLst>
              <a:ext uri="{FF2B5EF4-FFF2-40B4-BE49-F238E27FC236}">
                <a16:creationId xmlns:a16="http://schemas.microsoft.com/office/drawing/2014/main" id="{C17B85FF-D4AC-AA46-8629-055AC4CD2D21}"/>
              </a:ext>
            </a:extLst>
          </p:cNvPr>
          <p:cNvSpPr/>
          <p:nvPr/>
        </p:nvSpPr>
        <p:spPr>
          <a:xfrm>
            <a:off x="0" y="11118"/>
            <a:ext cx="5393632" cy="6858000"/>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Google Shape;149;p28"/>
          <p:cNvSpPr txBox="1">
            <a:spLocks noGrp="1"/>
          </p:cNvSpPr>
          <p:nvPr>
            <p:ph type="title"/>
          </p:nvPr>
        </p:nvSpPr>
        <p:spPr>
          <a:xfrm>
            <a:off x="506894" y="2478660"/>
            <a:ext cx="4379843" cy="1900679"/>
          </a:xfrm>
          <a:prstGeom prst="rect">
            <a:avLst/>
          </a:prstGeom>
          <a:noFill/>
          <a:ln>
            <a:noFill/>
          </a:ln>
        </p:spPr>
        <p:txBody>
          <a:bodyPr spcFirstLastPara="1" vert="horz" wrap="square" lIns="182867" tIns="182867" rIns="182867" bIns="182867" rtlCol="0" anchor="ctr" anchorCtr="0">
            <a:noAutofit/>
          </a:bodyPr>
          <a:lstStyle/>
          <a:p>
            <a:pPr algn="ctr">
              <a:spcBef>
                <a:spcPts val="0"/>
              </a:spcBef>
              <a:buClr>
                <a:schemeClr val="dk1"/>
              </a:buClr>
              <a:buSzPts val="3300"/>
            </a:pPr>
            <a:r>
              <a:rPr lang="en" sz="4500" dirty="0">
                <a:solidFill>
                  <a:schemeClr val="bg1"/>
                </a:solidFill>
                <a:latin typeface="Lato" panose="020F0502020204030203" pitchFamily="34" charset="0"/>
                <a:ea typeface="Lato" panose="020F0502020204030203" pitchFamily="34" charset="0"/>
                <a:cs typeface="Lato" panose="020F0502020204030203" pitchFamily="34" charset="0"/>
              </a:rPr>
              <a:t>No steps were skipped in the vaccine testing or approval process. </a:t>
            </a:r>
            <a:br>
              <a:rPr lang="en" sz="4500" dirty="0">
                <a:solidFill>
                  <a:schemeClr val="bg1"/>
                </a:solidFill>
                <a:latin typeface="Lato" panose="020F0502020204030203" pitchFamily="34" charset="0"/>
                <a:ea typeface="Lato" panose="020F0502020204030203" pitchFamily="34" charset="0"/>
                <a:cs typeface="Lato" panose="020F0502020204030203" pitchFamily="34" charset="0"/>
              </a:rPr>
            </a:br>
            <a:r>
              <a:rPr lang="en" sz="4500" dirty="0">
                <a:solidFill>
                  <a:schemeClr val="bg1"/>
                </a:solidFill>
                <a:latin typeface="Lato" panose="020F0502020204030203" pitchFamily="34" charset="0"/>
                <a:ea typeface="Lato" panose="020F0502020204030203" pitchFamily="34" charset="0"/>
                <a:cs typeface="Lato" panose="020F0502020204030203" pitchFamily="34" charset="0"/>
              </a:rPr>
              <a:t>These trials were 10x larger than other vaccine trials in the past.</a:t>
            </a:r>
            <a:endParaRPr sz="45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0" name="Google Shape;150;p28"/>
          <p:cNvSpPr txBox="1">
            <a:spLocks noGrp="1"/>
          </p:cNvSpPr>
          <p:nvPr>
            <p:ph type="body" idx="1"/>
          </p:nvPr>
        </p:nvSpPr>
        <p:spPr>
          <a:xfrm>
            <a:off x="5728027" y="713312"/>
            <a:ext cx="6179749" cy="5431376"/>
          </a:xfrm>
          <a:prstGeom prst="rect">
            <a:avLst/>
          </a:prstGeom>
          <a:noFill/>
          <a:ln>
            <a:noFill/>
          </a:ln>
        </p:spPr>
        <p:txBody>
          <a:bodyPr spcFirstLastPara="1" vert="horz" wrap="square" lIns="91433" tIns="45700" rIns="91433" bIns="45700" rtlCol="0" anchor="ctr" anchorCtr="0">
            <a:noAutofit/>
          </a:bodyPr>
          <a:lstStyle/>
          <a:p>
            <a:pPr marL="0" indent="0" algn="ctr">
              <a:spcBef>
                <a:spcPts val="0"/>
              </a:spcBef>
              <a:buClr>
                <a:schemeClr val="dk1"/>
              </a:buClr>
              <a:buSzPts val="1500"/>
              <a:buNone/>
            </a:pPr>
            <a:r>
              <a:rPr lang="en-US" sz="3200" b="1" dirty="0">
                <a:solidFill>
                  <a:srgbClr val="282956"/>
                </a:solidFill>
                <a:latin typeface="Lato" panose="020F0502020204030203" pitchFamily="34" charset="0"/>
                <a:ea typeface="Lato" panose="020F0502020204030203" pitchFamily="34" charset="0"/>
                <a:cs typeface="Lato" panose="020F0502020204030203" pitchFamily="34" charset="0"/>
              </a:rPr>
              <a:t>Major reasons we were able to get these vaccines developed more quickly than usual include:</a:t>
            </a:r>
            <a:endParaRPr sz="3200" dirty="0">
              <a:solidFill>
                <a:srgbClr val="282956"/>
              </a:solidFill>
              <a:latin typeface="Lato" panose="020F0502020204030203" pitchFamily="34" charset="0"/>
              <a:ea typeface="Lato" panose="020F0502020204030203" pitchFamily="34" charset="0"/>
              <a:cs typeface="Lato" panose="020F0502020204030203" pitchFamily="34" charset="0"/>
            </a:endParaRPr>
          </a:p>
          <a:p>
            <a:pPr marL="694249" lvl="1" indent="-228594">
              <a:spcBef>
                <a:spcPts val="533"/>
              </a:spcBef>
              <a:buClr>
                <a:schemeClr val="dk1"/>
              </a:buClr>
              <a:buSzPts val="1500"/>
            </a:pPr>
            <a:r>
              <a:rPr lang="en-US"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Global effort with the world’s leading scientists focused on a single task</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694249" lvl="1" indent="-228594">
              <a:spcBef>
                <a:spcPts val="533"/>
              </a:spcBef>
              <a:buClr>
                <a:schemeClr val="dk1"/>
              </a:buClr>
              <a:buSzPts val="1500"/>
            </a:pPr>
            <a:r>
              <a:rPr lang="en"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Nearly unlimited resources (money, knowledge, manpower, technology)</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a:p>
            <a:pPr marL="694249" lvl="1" indent="-228594">
              <a:spcBef>
                <a:spcPts val="533"/>
              </a:spcBef>
              <a:buClr>
                <a:schemeClr val="dk1"/>
              </a:buClr>
              <a:buSzPts val="1500"/>
            </a:pPr>
            <a:r>
              <a:rPr lang="en-US"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A large pool of diverse adult volunteer trial participants</a:t>
            </a:r>
            <a:endParaRPr sz="2800" dirty="0">
              <a:solidFill>
                <a:srgbClr val="282956"/>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11" name="Rectangle 10">
            <a:extLst>
              <a:ext uri="{FF2B5EF4-FFF2-40B4-BE49-F238E27FC236}">
                <a16:creationId xmlns:a16="http://schemas.microsoft.com/office/drawing/2014/main" id="{1EBED8B7-F62C-7048-A32B-4224B9FDD4DF}"/>
              </a:ext>
            </a:extLst>
          </p:cNvPr>
          <p:cNvSpPr/>
          <p:nvPr/>
        </p:nvSpPr>
        <p:spPr>
          <a:xfrm rot="10800000">
            <a:off x="5393629" y="11113"/>
            <a:ext cx="53222" cy="6858001"/>
          </a:xfrm>
          <a:prstGeom prst="rect">
            <a:avLst/>
          </a:prstGeom>
          <a:solidFill>
            <a:srgbClr val="F18D2B"/>
          </a:solidFill>
          <a:ln>
            <a:solidFill>
              <a:srgbClr val="F18D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4868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7" name="Rectangle 6">
            <a:extLst>
              <a:ext uri="{FF2B5EF4-FFF2-40B4-BE49-F238E27FC236}">
                <a16:creationId xmlns:a16="http://schemas.microsoft.com/office/drawing/2014/main" id="{0E3C4FAF-D707-5B4D-A1BC-AC776CFE08EB}"/>
              </a:ext>
            </a:extLst>
          </p:cNvPr>
          <p:cNvSpPr/>
          <p:nvPr/>
        </p:nvSpPr>
        <p:spPr>
          <a:xfrm>
            <a:off x="0" y="0"/>
            <a:ext cx="6294474" cy="1793228"/>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oogle Shape;149;p28">
            <a:extLst>
              <a:ext uri="{FF2B5EF4-FFF2-40B4-BE49-F238E27FC236}">
                <a16:creationId xmlns:a16="http://schemas.microsoft.com/office/drawing/2014/main" id="{54A0E57F-68A5-8D47-8981-6BB663F485A8}"/>
              </a:ext>
            </a:extLst>
          </p:cNvPr>
          <p:cNvSpPr txBox="1">
            <a:spLocks/>
          </p:cNvSpPr>
          <p:nvPr/>
        </p:nvSpPr>
        <p:spPr>
          <a:xfrm>
            <a:off x="275488" y="238151"/>
            <a:ext cx="5720635"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4000" dirty="0">
                <a:solidFill>
                  <a:schemeClr val="bg1"/>
                </a:solidFill>
                <a:latin typeface="Lato" panose="020F0502020204030203" pitchFamily="34" charset="0"/>
                <a:ea typeface="Lato" panose="020F0502020204030203" pitchFamily="34" charset="0"/>
                <a:cs typeface="Lato" panose="020F0502020204030203" pitchFamily="34" charset="0"/>
              </a:rPr>
              <a:t>LONG-TERM EFFECTS</a:t>
            </a:r>
          </a:p>
        </p:txBody>
      </p:sp>
      <p:sp>
        <p:nvSpPr>
          <p:cNvPr id="11" name="Rectangle 10">
            <a:extLst>
              <a:ext uri="{FF2B5EF4-FFF2-40B4-BE49-F238E27FC236}">
                <a16:creationId xmlns:a16="http://schemas.microsoft.com/office/drawing/2014/main" id="{F75647AF-22EA-2F40-8361-15F56C8D775B}"/>
              </a:ext>
            </a:extLst>
          </p:cNvPr>
          <p:cNvSpPr/>
          <p:nvPr/>
        </p:nvSpPr>
        <p:spPr>
          <a:xfrm rot="10800000" flipH="1">
            <a:off x="6271612" y="0"/>
            <a:ext cx="45719" cy="1838324"/>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Google Shape;149;p28">
            <a:extLst>
              <a:ext uri="{FF2B5EF4-FFF2-40B4-BE49-F238E27FC236}">
                <a16:creationId xmlns:a16="http://schemas.microsoft.com/office/drawing/2014/main" id="{92B3449B-38C4-744B-A9B9-48CFA3A90444}"/>
              </a:ext>
            </a:extLst>
          </p:cNvPr>
          <p:cNvSpPr txBox="1">
            <a:spLocks/>
          </p:cNvSpPr>
          <p:nvPr/>
        </p:nvSpPr>
        <p:spPr>
          <a:xfrm>
            <a:off x="4481750" y="3851710"/>
            <a:ext cx="2103226"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panose="020F0502020204030203" pitchFamily="34" charset="0"/>
                <a:ea typeface="Lato" panose="020F0502020204030203" pitchFamily="34" charset="0"/>
                <a:cs typeface="Lato" panose="020F0502020204030203" pitchFamily="34" charset="0"/>
              </a:rPr>
              <a:t>Efficacy</a:t>
            </a:r>
          </a:p>
        </p:txBody>
      </p:sp>
      <p:sp>
        <p:nvSpPr>
          <p:cNvPr id="22" name="Google Shape;149;p28">
            <a:extLst>
              <a:ext uri="{FF2B5EF4-FFF2-40B4-BE49-F238E27FC236}">
                <a16:creationId xmlns:a16="http://schemas.microsoft.com/office/drawing/2014/main" id="{5397E5A8-67AF-3A49-A793-632601A6252B}"/>
              </a:ext>
            </a:extLst>
          </p:cNvPr>
          <p:cNvSpPr txBox="1">
            <a:spLocks/>
          </p:cNvSpPr>
          <p:nvPr/>
        </p:nvSpPr>
        <p:spPr>
          <a:xfrm>
            <a:off x="6839748" y="3919330"/>
            <a:ext cx="2103226" cy="1381539"/>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rPr>
              <a:t>95% protection from having the disease</a:t>
            </a:r>
          </a:p>
        </p:txBody>
      </p:sp>
      <p:sp>
        <p:nvSpPr>
          <p:cNvPr id="34" name="Rectangle 33">
            <a:extLst>
              <a:ext uri="{FF2B5EF4-FFF2-40B4-BE49-F238E27FC236}">
                <a16:creationId xmlns:a16="http://schemas.microsoft.com/office/drawing/2014/main" id="{7778816F-452F-DF4A-A9EA-78AE454630CA}"/>
              </a:ext>
            </a:extLst>
          </p:cNvPr>
          <p:cNvSpPr/>
          <p:nvPr/>
        </p:nvSpPr>
        <p:spPr>
          <a:xfrm>
            <a:off x="5868" y="1845438"/>
            <a:ext cx="151588" cy="5012562"/>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71A7D1B-7FE8-F84B-B42A-4A61EADE6648}"/>
              </a:ext>
            </a:extLst>
          </p:cNvPr>
          <p:cNvSpPr/>
          <p:nvPr/>
        </p:nvSpPr>
        <p:spPr>
          <a:xfrm>
            <a:off x="162832" y="1845438"/>
            <a:ext cx="159368" cy="5012562"/>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98DF3D-0120-1742-94ED-C030B2A4EBAE}"/>
              </a:ext>
            </a:extLst>
          </p:cNvPr>
          <p:cNvSpPr/>
          <p:nvPr/>
        </p:nvSpPr>
        <p:spPr>
          <a:xfrm rot="5400000">
            <a:off x="3119062" y="-1326459"/>
            <a:ext cx="56345" cy="6294472"/>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Google Shape;150;p28">
            <a:extLst>
              <a:ext uri="{FF2B5EF4-FFF2-40B4-BE49-F238E27FC236}">
                <a16:creationId xmlns:a16="http://schemas.microsoft.com/office/drawing/2014/main" id="{719915C9-AFF3-6949-8D97-64A51BB722FA}"/>
              </a:ext>
            </a:extLst>
          </p:cNvPr>
          <p:cNvSpPr txBox="1">
            <a:spLocks/>
          </p:cNvSpPr>
          <p:nvPr/>
        </p:nvSpPr>
        <p:spPr>
          <a:xfrm>
            <a:off x="1669312" y="2575555"/>
            <a:ext cx="8821834" cy="3634241"/>
          </a:xfrm>
          <a:prstGeom prst="rect">
            <a:avLst/>
          </a:prstGeom>
          <a:noFill/>
          <a:ln>
            <a:noFill/>
          </a:ln>
        </p:spPr>
        <p:txBody>
          <a:bodyPr spcFirstLastPara="1" vert="horz" wrap="square" lIns="91433" tIns="45700" rIns="91433" bIns="457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Clr>
                <a:schemeClr val="dk1"/>
              </a:buClr>
              <a:buSzPts val="1500"/>
              <a:buFont typeface="Arial" panose="020B0604020202020204" pitchFamily="34" charset="0"/>
              <a:buNone/>
            </a:pPr>
            <a:r>
              <a:rPr lang="en-US" sz="3200" b="1" dirty="0">
                <a:solidFill>
                  <a:srgbClr val="282956"/>
                </a:solidFill>
                <a:latin typeface="Lato" panose="020F0502020204030203" pitchFamily="34" charset="0"/>
                <a:ea typeface="Lato" panose="020F0502020204030203" pitchFamily="34" charset="0"/>
                <a:cs typeface="Lato" panose="020F0502020204030203" pitchFamily="34" charset="0"/>
              </a:rPr>
              <a:t>Protection occurs </a:t>
            </a:r>
          </a:p>
          <a:p>
            <a:pPr marL="0" indent="0" algn="ctr">
              <a:spcBef>
                <a:spcPts val="0"/>
              </a:spcBef>
              <a:buClr>
                <a:schemeClr val="dk1"/>
              </a:buClr>
              <a:buSzPts val="1500"/>
              <a:buFont typeface="Arial" panose="020B0604020202020204" pitchFamily="34" charset="0"/>
              <a:buNone/>
            </a:pPr>
            <a:r>
              <a:rPr lang="en-US" sz="3200" b="1" i="1" dirty="0">
                <a:solidFill>
                  <a:srgbClr val="282956"/>
                </a:solidFill>
                <a:latin typeface="Lato Black" panose="020F0502020204030203" pitchFamily="34" charset="0"/>
                <a:ea typeface="Lato Black" panose="020F0502020204030203" pitchFamily="34" charset="0"/>
                <a:cs typeface="Lato Black" panose="020F0502020204030203" pitchFamily="34" charset="0"/>
              </a:rPr>
              <a:t>1-2 weeks after the second dose</a:t>
            </a:r>
          </a:p>
          <a:p>
            <a:pPr marL="694249" lvl="1" indent="-228594">
              <a:spcBef>
                <a:spcPts val="533"/>
              </a:spcBef>
              <a:buClr>
                <a:schemeClr val="dk1"/>
              </a:buClr>
              <a:buSzPts val="1500"/>
            </a:pPr>
            <a:r>
              <a:rPr lang="en-US" sz="28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We need more research to know how long the immunity will last and if we will need booster shots.</a:t>
            </a:r>
          </a:p>
          <a:p>
            <a:pPr marL="1265755" lvl="2" indent="-342900">
              <a:spcBef>
                <a:spcPts val="533"/>
              </a:spcBef>
              <a:buClr>
                <a:schemeClr val="dk1"/>
              </a:buClr>
              <a:buSzPts val="1500"/>
              <a:buFont typeface="Courier New" panose="02070309020205020404" pitchFamily="49" charset="0"/>
              <a:buChar char="o"/>
            </a:pPr>
            <a:r>
              <a:rPr lang="en-US" sz="24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It is not expected that longer term follow-up will identify new issues related to safety because vaccine side effects are expected to occur within 6 weeks of the inoculation.</a:t>
            </a:r>
          </a:p>
        </p:txBody>
      </p:sp>
      <p:pic>
        <p:nvPicPr>
          <p:cNvPr id="3" name="Picture 2" descr="Chart&#10;&#10;Description automatically generated">
            <a:extLst>
              <a:ext uri="{FF2B5EF4-FFF2-40B4-BE49-F238E27FC236}">
                <a16:creationId xmlns:a16="http://schemas.microsoft.com/office/drawing/2014/main" id="{08DBF8DB-69D4-A542-B1B7-575630BC91D4}"/>
              </a:ext>
            </a:extLst>
          </p:cNvPr>
          <p:cNvPicPr>
            <a:picLocks noChangeAspect="1"/>
          </p:cNvPicPr>
          <p:nvPr/>
        </p:nvPicPr>
        <p:blipFill>
          <a:blip r:embed="rId3"/>
          <a:stretch>
            <a:fillRect/>
          </a:stretch>
        </p:blipFill>
        <p:spPr>
          <a:xfrm>
            <a:off x="8929901" y="323678"/>
            <a:ext cx="2787178" cy="3129463"/>
          </a:xfrm>
          <a:prstGeom prst="rect">
            <a:avLst/>
          </a:prstGeom>
        </p:spPr>
      </p:pic>
    </p:spTree>
    <p:extLst>
      <p:ext uri="{BB962C8B-B14F-4D97-AF65-F5344CB8AC3E}">
        <p14:creationId xmlns:p14="http://schemas.microsoft.com/office/powerpoint/2010/main" val="301537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28" name="Rectangle 27">
            <a:extLst>
              <a:ext uri="{FF2B5EF4-FFF2-40B4-BE49-F238E27FC236}">
                <a16:creationId xmlns:a16="http://schemas.microsoft.com/office/drawing/2014/main" id="{85E5A4E9-CBC7-A348-89F0-C5F5B4FA2738}"/>
              </a:ext>
            </a:extLst>
          </p:cNvPr>
          <p:cNvSpPr/>
          <p:nvPr/>
        </p:nvSpPr>
        <p:spPr>
          <a:xfrm rot="16200000">
            <a:off x="8573813" y="3967802"/>
            <a:ext cx="54909" cy="4163986"/>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1" name="Google Shape;161;p29"/>
          <p:cNvGrpSpPr/>
          <p:nvPr/>
        </p:nvGrpSpPr>
        <p:grpSpPr>
          <a:xfrm>
            <a:off x="1524" y="0"/>
            <a:ext cx="12188952" cy="6858000"/>
            <a:chOff x="0" y="0"/>
            <a:chExt cx="12188952" cy="6858000"/>
          </a:xfrm>
        </p:grpSpPr>
        <p:sp>
          <p:nvSpPr>
            <p:cNvPr id="162" name="Google Shape;162;p29"/>
            <p:cNvSpPr/>
            <p:nvPr/>
          </p:nvSpPr>
          <p:spPr>
            <a:xfrm>
              <a:off x="26122" y="6015669"/>
              <a:ext cx="2605762" cy="842331"/>
            </a:xfrm>
            <a:custGeom>
              <a:avLst/>
              <a:gdLst/>
              <a:ahLst/>
              <a:cxnLst/>
              <a:rect l="l" t="t" r="r" b="b"/>
              <a:pathLst>
                <a:path w="3180577" h="1033951" extrusionOk="0">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lt1">
                <a:alpha val="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3" name="Google Shape;163;p29"/>
            <p:cNvSpPr/>
            <p:nvPr/>
          </p:nvSpPr>
          <p:spPr>
            <a:xfrm>
              <a:off x="655184" y="5798001"/>
              <a:ext cx="2485581" cy="1059999"/>
            </a:xfrm>
            <a:custGeom>
              <a:avLst/>
              <a:gdLst/>
              <a:ahLst/>
              <a:cxnLst/>
              <a:rect l="l" t="t" r="r" b="b"/>
              <a:pathLst>
                <a:path w="2449768" h="1050628" extrusionOk="0">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lt1">
                <a:alpha val="2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4" name="Google Shape;164;p29"/>
            <p:cNvSpPr/>
            <p:nvPr/>
          </p:nvSpPr>
          <p:spPr>
            <a:xfrm>
              <a:off x="3474720" y="0"/>
              <a:ext cx="6177282" cy="1778750"/>
            </a:xfrm>
            <a:custGeom>
              <a:avLst/>
              <a:gdLst/>
              <a:ahLst/>
              <a:cxnLst/>
              <a:rect l="l" t="t" r="r" b="b"/>
              <a:pathLst>
                <a:path w="6386648" h="1849426" extrusionOk="0">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lt1">
                <a:alpha val="40000"/>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5" name="Google Shape;165;p29"/>
            <p:cNvSpPr/>
            <p:nvPr/>
          </p:nvSpPr>
          <p:spPr>
            <a:xfrm>
              <a:off x="0" y="2390523"/>
              <a:ext cx="611491" cy="1421482"/>
            </a:xfrm>
            <a:custGeom>
              <a:avLst/>
              <a:gdLst/>
              <a:ahLst/>
              <a:cxnLst/>
              <a:rect l="l" t="t" r="r" b="b"/>
              <a:pathLst>
                <a:path w="611491" h="1429512" extrusionOk="0">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lt1">
                <a:alpha val="20000"/>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6" name="Google Shape;166;p29"/>
            <p:cNvSpPr/>
            <p:nvPr/>
          </p:nvSpPr>
          <p:spPr>
            <a:xfrm>
              <a:off x="3792772" y="0"/>
              <a:ext cx="2423863" cy="1343767"/>
            </a:xfrm>
            <a:custGeom>
              <a:avLst/>
              <a:gdLst/>
              <a:ahLst/>
              <a:cxnLst/>
              <a:rect l="l" t="t" r="r" b="b"/>
              <a:pathLst>
                <a:path w="3015964" h="1681468" extrusionOk="0">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lt1">
                <a:alpha val="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7" name="Google Shape;167;p29"/>
            <p:cNvSpPr/>
            <p:nvPr/>
          </p:nvSpPr>
          <p:spPr>
            <a:xfrm>
              <a:off x="10946850" y="0"/>
              <a:ext cx="1242102" cy="2620884"/>
            </a:xfrm>
            <a:custGeom>
              <a:avLst/>
              <a:gdLst/>
              <a:ahLst/>
              <a:cxnLst/>
              <a:rect l="l" t="t" r="r" b="b"/>
              <a:pathLst>
                <a:path w="1242102" h="2635689" extrusionOk="0">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lt1">
                <a:alpha val="9803"/>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sp>
          <p:nvSpPr>
            <p:cNvPr id="168" name="Google Shape;168;p29"/>
            <p:cNvSpPr/>
            <p:nvPr/>
          </p:nvSpPr>
          <p:spPr>
            <a:xfrm>
              <a:off x="0" y="0"/>
              <a:ext cx="1577788" cy="980141"/>
            </a:xfrm>
            <a:custGeom>
              <a:avLst/>
              <a:gdLst/>
              <a:ahLst/>
              <a:cxnLst/>
              <a:rect l="l" t="t" r="r" b="b"/>
              <a:pathLst>
                <a:path w="1471018" h="795676" extrusionOk="0">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lt1">
                <a:alpha val="60000"/>
              </a:schemeClr>
            </a:solidFill>
            <a:ln>
              <a:noFill/>
            </a:ln>
          </p:spPr>
          <p:txBody>
            <a:bodyPr spcFirstLastPara="1" wrap="square" lIns="91433" tIns="45700" rIns="91433" bIns="45700" anchor="ctr" anchorCtr="0">
              <a:noAutofit/>
            </a:bodyPr>
            <a:lstStyle/>
            <a:p>
              <a:pPr algn="ctr"/>
              <a:endParaRPr sz="1867">
                <a:solidFill>
                  <a:schemeClr val="lt1"/>
                </a:solidFill>
                <a:latin typeface="Calibri"/>
                <a:ea typeface="Calibri"/>
                <a:cs typeface="Calibri"/>
                <a:sym typeface="Calibri"/>
              </a:endParaRPr>
            </a:p>
          </p:txBody>
        </p:sp>
      </p:grpSp>
      <p:sp>
        <p:nvSpPr>
          <p:cNvPr id="2" name="Rectangle 1">
            <a:extLst>
              <a:ext uri="{FF2B5EF4-FFF2-40B4-BE49-F238E27FC236}">
                <a16:creationId xmlns:a16="http://schemas.microsoft.com/office/drawing/2014/main" id="{CF4EB08A-AC5B-0349-8CE1-D95AA6F959DC}"/>
              </a:ext>
            </a:extLst>
          </p:cNvPr>
          <p:cNvSpPr/>
          <p:nvPr/>
        </p:nvSpPr>
        <p:spPr>
          <a:xfrm>
            <a:off x="-15721" y="15068"/>
            <a:ext cx="12232315" cy="1956391"/>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Google Shape;169;p29"/>
          <p:cNvSpPr txBox="1">
            <a:spLocks noGrp="1"/>
          </p:cNvSpPr>
          <p:nvPr>
            <p:ph type="title"/>
          </p:nvPr>
        </p:nvSpPr>
        <p:spPr>
          <a:xfrm>
            <a:off x="698989" y="0"/>
            <a:ext cx="10794806" cy="1956391"/>
          </a:xfrm>
          <a:prstGeom prst="rect">
            <a:avLst/>
          </a:prstGeom>
          <a:noFill/>
          <a:ln>
            <a:noFill/>
          </a:ln>
        </p:spPr>
        <p:txBody>
          <a:bodyPr spcFirstLastPara="1" vert="horz" wrap="square" lIns="91433" tIns="45700" rIns="91433" bIns="45700" rtlCol="0" anchor="ctr" anchorCtr="0">
            <a:noAutofit/>
          </a:bodyPr>
          <a:lstStyle/>
          <a:p>
            <a:pPr algn="ctr">
              <a:spcBef>
                <a:spcPts val="0"/>
              </a:spcBef>
              <a:buClr>
                <a:schemeClr val="lt1"/>
              </a:buClr>
              <a:buSzPts val="3600"/>
            </a:pPr>
            <a:r>
              <a:rPr lang="en" sz="4800" dirty="0">
                <a:solidFill>
                  <a:schemeClr val="bg1"/>
                </a:solidFill>
                <a:latin typeface="Lato" panose="020F0502020204030203" pitchFamily="34" charset="0"/>
                <a:ea typeface="Lato" panose="020F0502020204030203" pitchFamily="34" charset="0"/>
                <a:cs typeface="Lato" panose="020F0502020204030203" pitchFamily="34" charset="0"/>
              </a:rPr>
              <a:t>Special Circumstances</a:t>
            </a:r>
            <a:endParaRPr sz="1467"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0" name="Rectangle 29">
            <a:extLst>
              <a:ext uri="{FF2B5EF4-FFF2-40B4-BE49-F238E27FC236}">
                <a16:creationId xmlns:a16="http://schemas.microsoft.com/office/drawing/2014/main" id="{D143DCD6-3230-FF43-BEAC-2A566F4847FC}"/>
              </a:ext>
            </a:extLst>
          </p:cNvPr>
          <p:cNvSpPr/>
          <p:nvPr/>
        </p:nvSpPr>
        <p:spPr>
          <a:xfrm>
            <a:off x="2523452" y="2033897"/>
            <a:ext cx="4048060" cy="4815464"/>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593D9CF-1E86-2244-A885-5182F1662EC3}"/>
              </a:ext>
            </a:extLst>
          </p:cNvPr>
          <p:cNvSpPr/>
          <p:nvPr/>
        </p:nvSpPr>
        <p:spPr>
          <a:xfrm>
            <a:off x="6562888" y="1996418"/>
            <a:ext cx="4071580" cy="243624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E99A6F2-7F2E-2D40-A24E-6AC4632B51BF}"/>
              </a:ext>
            </a:extLst>
          </p:cNvPr>
          <p:cNvSpPr/>
          <p:nvPr/>
        </p:nvSpPr>
        <p:spPr>
          <a:xfrm rot="16200000">
            <a:off x="6077577" y="-4171325"/>
            <a:ext cx="45719" cy="12232315"/>
          </a:xfrm>
          <a:prstGeom prst="rect">
            <a:avLst/>
          </a:prstGeom>
          <a:solidFill>
            <a:srgbClr val="282956"/>
          </a:solidFill>
          <a:ln>
            <a:solidFill>
              <a:srgbClr val="282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FB58C757-9DD3-C247-8BB8-BCE91203A1F8}"/>
              </a:ext>
            </a:extLst>
          </p:cNvPr>
          <p:cNvSpPr/>
          <p:nvPr/>
        </p:nvSpPr>
        <p:spPr>
          <a:xfrm rot="16200000">
            <a:off x="6077577" y="-4114308"/>
            <a:ext cx="45719" cy="12232315"/>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385F712-7501-9D4B-B7D0-E5B9DA5ED4E7}"/>
              </a:ext>
            </a:extLst>
          </p:cNvPr>
          <p:cNvSpPr/>
          <p:nvPr/>
        </p:nvSpPr>
        <p:spPr>
          <a:xfrm rot="16200000" flipH="1">
            <a:off x="8600397" y="2400522"/>
            <a:ext cx="54905" cy="4119193"/>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308CBEE-58FA-834D-9BF3-F3FF42C18449}"/>
              </a:ext>
            </a:extLst>
          </p:cNvPr>
          <p:cNvSpPr/>
          <p:nvPr/>
        </p:nvSpPr>
        <p:spPr>
          <a:xfrm>
            <a:off x="6522533" y="2009642"/>
            <a:ext cx="45719" cy="4848358"/>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E34878F-CE5E-7346-814F-168A343D6D96}"/>
              </a:ext>
            </a:extLst>
          </p:cNvPr>
          <p:cNvSpPr/>
          <p:nvPr/>
        </p:nvSpPr>
        <p:spPr>
          <a:xfrm>
            <a:off x="10640253" y="2009642"/>
            <a:ext cx="45719" cy="4006027"/>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oogle Shape;149;p28">
            <a:extLst>
              <a:ext uri="{FF2B5EF4-FFF2-40B4-BE49-F238E27FC236}">
                <a16:creationId xmlns:a16="http://schemas.microsoft.com/office/drawing/2014/main" id="{BFC9503E-B176-3946-A53E-65152EA4769C}"/>
              </a:ext>
            </a:extLst>
          </p:cNvPr>
          <p:cNvSpPr txBox="1">
            <a:spLocks/>
          </p:cNvSpPr>
          <p:nvPr/>
        </p:nvSpPr>
        <p:spPr>
          <a:xfrm>
            <a:off x="6754935" y="2042139"/>
            <a:ext cx="3728365" cy="2207921"/>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6350" lvl="0" algn="ctr">
              <a:spcBef>
                <a:spcPts val="800"/>
              </a:spcBef>
              <a:buClr>
                <a:schemeClr val="dk1"/>
              </a:buClr>
              <a:buSzPts val="1500"/>
            </a:pPr>
            <a:r>
              <a:rPr lang="en-US" sz="2500" dirty="0">
                <a:solidFill>
                  <a:schemeClr val="bg1"/>
                </a:solidFill>
                <a:latin typeface="Lato" panose="020F0502020204030203" pitchFamily="34" charset="0"/>
                <a:ea typeface="Lato" panose="020F0502020204030203" pitchFamily="34" charset="0"/>
                <a:cs typeface="Lato" panose="020F0502020204030203" pitchFamily="34" charset="0"/>
              </a:rPr>
              <a:t>Most experts believe the benefits outweigh risks for people who are pregnant or who have conditions affecting their immune system.</a:t>
            </a:r>
          </a:p>
        </p:txBody>
      </p:sp>
      <p:sp>
        <p:nvSpPr>
          <p:cNvPr id="42" name="Google Shape;149;p28">
            <a:extLst>
              <a:ext uri="{FF2B5EF4-FFF2-40B4-BE49-F238E27FC236}">
                <a16:creationId xmlns:a16="http://schemas.microsoft.com/office/drawing/2014/main" id="{97D64877-C843-384D-8313-0A6FA1E930BD}"/>
              </a:ext>
            </a:extLst>
          </p:cNvPr>
          <p:cNvSpPr txBox="1">
            <a:spLocks/>
          </p:cNvSpPr>
          <p:nvPr/>
        </p:nvSpPr>
        <p:spPr>
          <a:xfrm>
            <a:off x="2614252" y="2208628"/>
            <a:ext cx="3844711" cy="443310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6350" lvl="0" algn="ctr">
              <a:spcBef>
                <a:spcPts val="0"/>
              </a:spcBef>
              <a:buClr>
                <a:schemeClr val="dk1"/>
              </a:buClr>
              <a:buSzPts val="1500"/>
            </a:pPr>
            <a:r>
              <a:rPr lang="en-US" sz="3200" dirty="0">
                <a:solidFill>
                  <a:schemeClr val="bg1"/>
                </a:solidFill>
                <a:latin typeface="Lato" panose="020F0502020204030203" pitchFamily="34" charset="0"/>
                <a:ea typeface="Lato" panose="020F0502020204030203" pitchFamily="34" charset="0"/>
                <a:cs typeface="Lato" panose="020F0502020204030203" pitchFamily="34" charset="0"/>
              </a:rPr>
              <a:t>It is safe to get the COVID-19 vaccine even if you have had COVID-19 and the vaccine will likely help you stay immune much longer.</a:t>
            </a: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id="{8ACF1EB4-6563-6646-BD31-33930342EFD2}"/>
              </a:ext>
            </a:extLst>
          </p:cNvPr>
          <p:cNvSpPr/>
          <p:nvPr/>
        </p:nvSpPr>
        <p:spPr>
          <a:xfrm>
            <a:off x="2475640" y="2001003"/>
            <a:ext cx="45719" cy="4848358"/>
          </a:xfrm>
          <a:prstGeom prst="rect">
            <a:avLst/>
          </a:prstGeom>
          <a:solidFill>
            <a:srgbClr val="00568F"/>
          </a:solidFill>
          <a:ln>
            <a:solidFill>
              <a:srgbClr val="005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Google Shape;149;p28">
            <a:extLst>
              <a:ext uri="{FF2B5EF4-FFF2-40B4-BE49-F238E27FC236}">
                <a16:creationId xmlns:a16="http://schemas.microsoft.com/office/drawing/2014/main" id="{E05C9EC2-52C1-0F45-AFD0-B96885409BBB}"/>
              </a:ext>
            </a:extLst>
          </p:cNvPr>
          <p:cNvSpPr txBox="1">
            <a:spLocks/>
          </p:cNvSpPr>
          <p:nvPr/>
        </p:nvSpPr>
        <p:spPr>
          <a:xfrm>
            <a:off x="6662312" y="4763323"/>
            <a:ext cx="3728365" cy="1034678"/>
          </a:xfrm>
          <a:prstGeom prst="rect">
            <a:avLst/>
          </a:prstGeom>
          <a:noFill/>
          <a:ln>
            <a:noFill/>
          </a:ln>
        </p:spPr>
        <p:txBody>
          <a:bodyPr spcFirstLastPara="1" vert="horz" wrap="square" lIns="182867" tIns="182867" rIns="182867" bIns="182867"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300"/>
            </a:pPr>
            <a:r>
              <a:rPr lang="en-US" sz="2000" dirty="0">
                <a:solidFill>
                  <a:srgbClr val="282956"/>
                </a:solidFill>
                <a:latin typeface="Lato Light" panose="020F0502020204030203" pitchFamily="34" charset="0"/>
                <a:ea typeface="Lato Light" panose="020F0502020204030203" pitchFamily="34" charset="0"/>
                <a:cs typeface="Lato Light" panose="020F0502020204030203" pitchFamily="34" charset="0"/>
              </a:rPr>
              <a:t>It is always an option to speak with your doctor about your special circumstances, or we can help you find advice.</a:t>
            </a:r>
            <a:endParaRPr lang="en-US" sz="2000" dirty="0">
              <a:solidFill>
                <a:schemeClr val="bg1"/>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3883834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1097</Words>
  <Application>Microsoft Macintosh PowerPoint</Application>
  <PresentationFormat>Widescreen</PresentationFormat>
  <Paragraphs>84</Paragraphs>
  <Slides>10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Courier New</vt:lpstr>
      <vt:lpstr>Lato</vt:lpstr>
      <vt:lpstr>Lato Black</vt:lpstr>
      <vt:lpstr>Lato Light</vt:lpstr>
      <vt:lpstr>Office Theme</vt:lpstr>
      <vt:lpstr>PowerPoint Presentation</vt:lpstr>
      <vt:lpstr>Having concerns is natural.</vt:lpstr>
      <vt:lpstr>Why are you being asked to get vaccinated first?</vt:lpstr>
      <vt:lpstr>PowerPoint Presentation</vt:lpstr>
      <vt:lpstr>PowerPoint Presentation</vt:lpstr>
      <vt:lpstr>PowerPoint Presentation</vt:lpstr>
      <vt:lpstr>No steps were skipped in the vaccine testing or approval process.  These trials were 10x larger than other vaccine trials in the past.</vt:lpstr>
      <vt:lpstr>PowerPoint Presentation</vt:lpstr>
      <vt:lpstr>Special Circumstances</vt:lpstr>
      <vt:lpstr>LET’S TALK ABOUT YOUR QUESTIONS AND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Spurlock</dc:creator>
  <cp:lastModifiedBy>Samantha Spurlock</cp:lastModifiedBy>
  <cp:revision>13</cp:revision>
  <dcterms:created xsi:type="dcterms:W3CDTF">2021-01-20T16:56:15Z</dcterms:created>
  <dcterms:modified xsi:type="dcterms:W3CDTF">2021-01-20T19:02:27Z</dcterms:modified>
</cp:coreProperties>
</file>