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256" r:id="rId5"/>
    <p:sldId id="257" r:id="rId6"/>
    <p:sldId id="274" r:id="rId7"/>
    <p:sldId id="275" r:id="rId8"/>
    <p:sldId id="302" r:id="rId9"/>
    <p:sldId id="279" r:id="rId10"/>
    <p:sldId id="291" r:id="rId11"/>
    <p:sldId id="277" r:id="rId12"/>
    <p:sldId id="278" r:id="rId13"/>
    <p:sldId id="285" r:id="rId14"/>
    <p:sldId id="299" r:id="rId15"/>
    <p:sldId id="300" r:id="rId16"/>
    <p:sldId id="284" r:id="rId17"/>
    <p:sldId id="281" r:id="rId18"/>
    <p:sldId id="280" r:id="rId19"/>
    <p:sldId id="282" r:id="rId20"/>
    <p:sldId id="287" r:id="rId21"/>
    <p:sldId id="288" r:id="rId22"/>
    <p:sldId id="298" r:id="rId23"/>
    <p:sldId id="297" r:id="rId24"/>
    <p:sldId id="289" r:id="rId25"/>
    <p:sldId id="286" r:id="rId26"/>
    <p:sldId id="30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Little" initials="JL" lastIdx="6" clrIdx="0">
    <p:extLst>
      <p:ext uri="{19B8F6BF-5375-455C-9EA6-DF929625EA0E}">
        <p15:presenceInfo xmlns:p15="http://schemas.microsoft.com/office/powerpoint/2012/main" userId="Jessica Little" providerId="None"/>
      </p:ext>
    </p:extLst>
  </p:cmAuthor>
  <p:cmAuthor id="2" name="Janhavi Kirtane" initials="JK" lastIdx="3" clrIdx="1">
    <p:extLst>
      <p:ext uri="{19B8F6BF-5375-455C-9EA6-DF929625EA0E}">
        <p15:presenceInfo xmlns:p15="http://schemas.microsoft.com/office/powerpoint/2012/main" userId="Janhavi Kirta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7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94384" autoAdjust="0"/>
  </p:normalViewPr>
  <p:slideViewPr>
    <p:cSldViewPr snapToGrid="0" snapToObjects="1">
      <p:cViewPr varScale="1">
        <p:scale>
          <a:sx n="67" d="100"/>
          <a:sy n="67" d="100"/>
        </p:scale>
        <p:origin x="1392" y="60"/>
      </p:cViewPr>
      <p:guideLst>
        <p:guide orient="horz" pos="2160"/>
        <p:guide pos="2880"/>
      </p:guideLst>
    </p:cSldViewPr>
  </p:slideViewPr>
  <p:outlineViewPr>
    <p:cViewPr>
      <p:scale>
        <a:sx n="33" d="100"/>
        <a:sy n="33" d="100"/>
      </p:scale>
      <p:origin x="0" y="-4326"/>
    </p:cViewPr>
  </p:outlineViewPr>
  <p:notesTextViewPr>
    <p:cViewPr>
      <p:scale>
        <a:sx n="100" d="100"/>
        <a:sy n="100" d="100"/>
      </p:scale>
      <p:origin x="0" y="0"/>
    </p:cViewPr>
  </p:notesTextViewPr>
  <p:sorterViewPr>
    <p:cViewPr>
      <p:scale>
        <a:sx n="100" d="100"/>
        <a:sy n="100" d="100"/>
      </p:scale>
      <p:origin x="0" y="-38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0852B-5117-3744-A0E1-458B5C898EFC}" type="datetimeFigureOut">
              <a:rPr lang="en-US" smtClean="0"/>
              <a:pPr/>
              <a:t>11/3/2015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81DEB5-5CB0-9341-AA3B-B83C82B45AC0}" type="slidenum">
              <a:rPr lang="en-US" smtClean="0"/>
              <a:pPr/>
              <a:t>‹#›</a:t>
            </a:fld>
            <a:endParaRPr lang="en-US" dirty="0"/>
          </a:p>
        </p:txBody>
      </p:sp>
    </p:spTree>
    <p:extLst>
      <p:ext uri="{BB962C8B-B14F-4D97-AF65-F5344CB8AC3E}">
        <p14:creationId xmlns:p14="http://schemas.microsoft.com/office/powerpoint/2010/main" val="23013161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378A4-ED98-B544-80E7-7BE6986F5785}" type="datetimeFigureOut">
              <a:rPr lang="en-US" smtClean="0"/>
              <a:pPr/>
              <a:t>11/3/2015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BC4FE-AA44-9D48-8419-93975620FFFF}" type="slidenum">
              <a:rPr lang="en-US" smtClean="0"/>
              <a:pPr/>
              <a:t>‹#›</a:t>
            </a:fld>
            <a:endParaRPr lang="en-US" dirty="0"/>
          </a:p>
        </p:txBody>
      </p:sp>
    </p:spTree>
    <p:extLst>
      <p:ext uri="{BB962C8B-B14F-4D97-AF65-F5344CB8AC3E}">
        <p14:creationId xmlns:p14="http://schemas.microsoft.com/office/powerpoint/2010/main" val="31263316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1</a:t>
            </a:fld>
            <a:endParaRPr lang="en-US" dirty="0"/>
          </a:p>
        </p:txBody>
      </p:sp>
    </p:spTree>
    <p:extLst>
      <p:ext uri="{BB962C8B-B14F-4D97-AF65-F5344CB8AC3E}">
        <p14:creationId xmlns:p14="http://schemas.microsoft.com/office/powerpoint/2010/main" val="2816770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16</a:t>
            </a:fld>
            <a:endParaRPr lang="en-US" dirty="0"/>
          </a:p>
        </p:txBody>
      </p:sp>
    </p:spTree>
    <p:extLst>
      <p:ext uri="{BB962C8B-B14F-4D97-AF65-F5344CB8AC3E}">
        <p14:creationId xmlns:p14="http://schemas.microsoft.com/office/powerpoint/2010/main" val="261774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17</a:t>
            </a:fld>
            <a:endParaRPr lang="en-US" dirty="0"/>
          </a:p>
        </p:txBody>
      </p:sp>
    </p:spTree>
    <p:extLst>
      <p:ext uri="{BB962C8B-B14F-4D97-AF65-F5344CB8AC3E}">
        <p14:creationId xmlns:p14="http://schemas.microsoft.com/office/powerpoint/2010/main" val="2223486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18</a:t>
            </a:fld>
            <a:endParaRPr lang="en-US" dirty="0"/>
          </a:p>
        </p:txBody>
      </p:sp>
    </p:spTree>
    <p:extLst>
      <p:ext uri="{BB962C8B-B14F-4D97-AF65-F5344CB8AC3E}">
        <p14:creationId xmlns:p14="http://schemas.microsoft.com/office/powerpoint/2010/main" val="341819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19</a:t>
            </a:fld>
            <a:endParaRPr lang="en-US" dirty="0"/>
          </a:p>
        </p:txBody>
      </p:sp>
    </p:spTree>
    <p:extLst>
      <p:ext uri="{BB962C8B-B14F-4D97-AF65-F5344CB8AC3E}">
        <p14:creationId xmlns:p14="http://schemas.microsoft.com/office/powerpoint/2010/main" val="299858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20</a:t>
            </a:fld>
            <a:endParaRPr lang="en-US" dirty="0"/>
          </a:p>
        </p:txBody>
      </p:sp>
    </p:spTree>
    <p:extLst>
      <p:ext uri="{BB962C8B-B14F-4D97-AF65-F5344CB8AC3E}">
        <p14:creationId xmlns:p14="http://schemas.microsoft.com/office/powerpoint/2010/main" val="200852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21</a:t>
            </a:fld>
            <a:endParaRPr lang="en-US" dirty="0"/>
          </a:p>
        </p:txBody>
      </p:sp>
    </p:spTree>
    <p:extLst>
      <p:ext uri="{BB962C8B-B14F-4D97-AF65-F5344CB8AC3E}">
        <p14:creationId xmlns:p14="http://schemas.microsoft.com/office/powerpoint/2010/main" val="281266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23</a:t>
            </a:fld>
            <a:endParaRPr lang="en-US" dirty="0"/>
          </a:p>
        </p:txBody>
      </p:sp>
    </p:spTree>
    <p:extLst>
      <p:ext uri="{BB962C8B-B14F-4D97-AF65-F5344CB8AC3E}">
        <p14:creationId xmlns:p14="http://schemas.microsoft.com/office/powerpoint/2010/main" val="63615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4</a:t>
            </a:fld>
            <a:endParaRPr lang="en-US" dirty="0"/>
          </a:p>
        </p:txBody>
      </p:sp>
    </p:spTree>
    <p:extLst>
      <p:ext uri="{BB962C8B-B14F-4D97-AF65-F5344CB8AC3E}">
        <p14:creationId xmlns:p14="http://schemas.microsoft.com/office/powerpoint/2010/main" val="124608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9</a:t>
            </a:fld>
            <a:endParaRPr lang="en-US" dirty="0"/>
          </a:p>
        </p:txBody>
      </p:sp>
    </p:spTree>
    <p:extLst>
      <p:ext uri="{BB962C8B-B14F-4D97-AF65-F5344CB8AC3E}">
        <p14:creationId xmlns:p14="http://schemas.microsoft.com/office/powerpoint/2010/main" val="328604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10</a:t>
            </a:fld>
            <a:endParaRPr lang="en-US" dirty="0"/>
          </a:p>
        </p:txBody>
      </p:sp>
    </p:spTree>
    <p:extLst>
      <p:ext uri="{BB962C8B-B14F-4D97-AF65-F5344CB8AC3E}">
        <p14:creationId xmlns:p14="http://schemas.microsoft.com/office/powerpoint/2010/main" val="90267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11</a:t>
            </a:fld>
            <a:endParaRPr lang="en-US" dirty="0"/>
          </a:p>
        </p:txBody>
      </p:sp>
    </p:spTree>
    <p:extLst>
      <p:ext uri="{BB962C8B-B14F-4D97-AF65-F5344CB8AC3E}">
        <p14:creationId xmlns:p14="http://schemas.microsoft.com/office/powerpoint/2010/main" val="4086976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12</a:t>
            </a:fld>
            <a:endParaRPr lang="en-US" dirty="0"/>
          </a:p>
        </p:txBody>
      </p:sp>
    </p:spTree>
    <p:extLst>
      <p:ext uri="{BB962C8B-B14F-4D97-AF65-F5344CB8AC3E}">
        <p14:creationId xmlns:p14="http://schemas.microsoft.com/office/powerpoint/2010/main" val="172745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DEMO: </a:t>
            </a:r>
            <a:r>
              <a:rPr lang="en-US" sz="1200" kern="1200" dirty="0" smtClean="0">
                <a:solidFill>
                  <a:schemeClr val="tx1"/>
                </a:solidFill>
                <a:effectLst/>
                <a:latin typeface="+mn-lt"/>
                <a:ea typeface="+mn-ea"/>
                <a:cs typeface="+mn-cs"/>
              </a:rPr>
              <a:t>What niche might this fill for you?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group discussion (just them talk and brainstorm) about the AF4Q consumer group to date – what do they want to continue? How can we support them? Explain how we empower them to use the tools we offer to continue the work. (collaboration folders;</a:t>
            </a:r>
            <a:r>
              <a:rPr lang="en-US" sz="1200" kern="1200" baseline="0" dirty="0" smtClean="0">
                <a:solidFill>
                  <a:schemeClr val="tx1"/>
                </a:solidFill>
                <a:effectLst/>
                <a:latin typeface="+mn-lt"/>
                <a:ea typeface="+mn-ea"/>
                <a:cs typeface="+mn-cs"/>
              </a:rPr>
              <a:t> libraries; ZOOM meetings; coffee chats; bring in experts;)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13</a:t>
            </a:fld>
            <a:endParaRPr lang="en-US" dirty="0"/>
          </a:p>
        </p:txBody>
      </p:sp>
    </p:spTree>
    <p:extLst>
      <p:ext uri="{BB962C8B-B14F-4D97-AF65-F5344CB8AC3E}">
        <p14:creationId xmlns:p14="http://schemas.microsoft.com/office/powerpoint/2010/main" val="2725274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14</a:t>
            </a:fld>
            <a:endParaRPr lang="en-US" dirty="0"/>
          </a:p>
        </p:txBody>
      </p:sp>
    </p:spTree>
    <p:extLst>
      <p:ext uri="{BB962C8B-B14F-4D97-AF65-F5344CB8AC3E}">
        <p14:creationId xmlns:p14="http://schemas.microsoft.com/office/powerpoint/2010/main" val="62958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BC4FE-AA44-9D48-8419-93975620FFFF}" type="slidenum">
              <a:rPr lang="en-US" smtClean="0"/>
              <a:pPr/>
              <a:t>15</a:t>
            </a:fld>
            <a:endParaRPr lang="en-US" dirty="0"/>
          </a:p>
        </p:txBody>
      </p:sp>
    </p:spTree>
    <p:extLst>
      <p:ext uri="{BB962C8B-B14F-4D97-AF65-F5344CB8AC3E}">
        <p14:creationId xmlns:p14="http://schemas.microsoft.com/office/powerpoint/2010/main" val="493077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pd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0" y="155119"/>
            <a:ext cx="9144000" cy="2516305"/>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Subtitle 8"/>
          <p:cNvSpPr>
            <a:spLocks noGrp="1"/>
          </p:cNvSpPr>
          <p:nvPr>
            <p:ph type="subTitle" idx="1"/>
          </p:nvPr>
        </p:nvSpPr>
        <p:spPr>
          <a:xfrm>
            <a:off x="2483263" y="4188498"/>
            <a:ext cx="5974936" cy="1752600"/>
          </a:xfrm>
        </p:spPr>
        <p:txBody>
          <a:bodyPr/>
          <a:lstStyle>
            <a:lvl1pPr marL="0" indent="0" algn="l">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8" name="Title 7"/>
          <p:cNvSpPr>
            <a:spLocks noGrp="1"/>
          </p:cNvSpPr>
          <p:nvPr>
            <p:ph type="ctrTitle"/>
          </p:nvPr>
        </p:nvSpPr>
        <p:spPr>
          <a:xfrm>
            <a:off x="2483263" y="2992605"/>
            <a:ext cx="5974936" cy="1195893"/>
          </a:xfrm>
        </p:spPr>
        <p:txBody>
          <a:bodyPr anchor="t">
            <a:normAutofit/>
          </a:bodyPr>
          <a:lstStyle>
            <a:lvl1pPr algn="l">
              <a:defRPr sz="3200">
                <a:solidFill>
                  <a:schemeClr val="accent1"/>
                </a:solidFill>
              </a:defRPr>
            </a:lvl1pPr>
          </a:lstStyle>
          <a:p>
            <a:r>
              <a:rPr kumimoji="0" lang="en-US" dirty="0" smtClean="0"/>
              <a:t>Click to edit Master title style</a:t>
            </a:r>
            <a:endParaRPr kumimoji="0" lang="en-US" dirty="0"/>
          </a:p>
        </p:txBody>
      </p:sp>
      <p:pic>
        <p:nvPicPr>
          <p:cNvPr id="20" name="Picture 2"/>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169145" y="1592186"/>
            <a:ext cx="2676723" cy="771337"/>
          </a:xfrm>
          <a:prstGeom prst="rect">
            <a:avLst/>
          </a:prstGeom>
          <a:noFill/>
          <a:ln w="9525">
            <a:noFill/>
            <a:miter lim="800000"/>
            <a:headEnd/>
            <a:tailEnd/>
          </a:ln>
          <a:effectLst/>
        </p:spPr>
      </p:pic>
      <p:cxnSp>
        <p:nvCxnSpPr>
          <p:cNvPr id="23" name="Straight Connector 22"/>
          <p:cNvCxnSpPr/>
          <p:nvPr userDrawn="1"/>
        </p:nvCxnSpPr>
        <p:spPr>
          <a:xfrm>
            <a:off x="0" y="2671424"/>
            <a:ext cx="9144000" cy="1588"/>
          </a:xfrm>
          <a:prstGeom prst="line">
            <a:avLst/>
          </a:prstGeom>
          <a:ln w="381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483264" y="6199734"/>
            <a:ext cx="5974936" cy="14"/>
          </a:xfrm>
          <a:prstGeom prst="line">
            <a:avLst/>
          </a:prstGeom>
          <a:ln w="9525"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E034B-096C-9144-86DB-1369A517F5E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5F0E034B-096C-9144-86DB-1369A517F5E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2" name="Slide Number Placeholder 22"/>
          <p:cNvSpPr>
            <a:spLocks noGrp="1"/>
          </p:cNvSpPr>
          <p:nvPr>
            <p:ph type="sldNum" sz="quarter" idx="4"/>
          </p:nvPr>
        </p:nvSpPr>
        <p:spPr>
          <a:xfrm>
            <a:off x="8549556" y="6391894"/>
            <a:ext cx="457200" cy="441325"/>
          </a:xfrm>
          <a:prstGeom prst="rect">
            <a:avLst/>
          </a:prstGeom>
        </p:spPr>
        <p:txBody>
          <a:bodyPr vert="horz" lIns="45720" rIns="45720" anchor="ctr">
            <a:normAutofit/>
          </a:bodyPr>
          <a:lstStyle>
            <a:lvl1pPr algn="ctr" eaLnBrk="1" latinLnBrk="0" hangingPunct="1">
              <a:defRPr kumimoji="0" sz="900">
                <a:solidFill>
                  <a:schemeClr val="bg1"/>
                </a:solidFill>
              </a:defRPr>
            </a:lvl1pPr>
          </a:lstStyle>
          <a:p>
            <a:fld id="{5F0E034B-096C-9144-86DB-1369A517F5E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F0E034B-096C-9144-86DB-1369A517F5E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0E034B-096C-9144-86DB-1369A517F5E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F0E034B-096C-9144-86DB-1369A517F5E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5791200" y="6404984"/>
            <a:ext cx="3044952" cy="365760"/>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5F0E034B-096C-9144-86DB-1369A517F5E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a:xfrm>
            <a:off x="5791200" y="6404984"/>
            <a:ext cx="3044952" cy="365760"/>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F0E034B-096C-9144-86DB-1369A517F5E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F0E034B-096C-9144-86DB-1369A517F5E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91200" y="6404984"/>
            <a:ext cx="3044952" cy="365760"/>
          </a:xfrm>
          <a:prstGeom prst="rect">
            <a:avLst/>
          </a:prstGeom>
        </p:spPr>
        <p:txBody>
          <a:bodyPr/>
          <a:lstStyle/>
          <a:p>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5F0E034B-096C-9144-86DB-1369A517F5E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a:prstGeom prst="rect">
            <a:avLst/>
          </a:prstGeom>
        </p:spPr>
        <p:txBody>
          <a:bodyPr/>
          <a:lstStyle/>
          <a:p>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155448"/>
            <a:ext cx="9144000" cy="1121295"/>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Rectangle 8"/>
          <p:cNvSpPr>
            <a:spLocks noChangeArrowheads="1"/>
          </p:cNvSpPr>
          <p:nvPr/>
        </p:nvSpPr>
        <p:spPr bwMode="auto">
          <a:xfrm>
            <a:off x="0" y="6464201"/>
            <a:ext cx="9144000" cy="309563"/>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Footer Placeholder 2"/>
          <p:cNvSpPr>
            <a:spLocks noGrp="1"/>
          </p:cNvSpPr>
          <p:nvPr>
            <p:ph type="ftr" sz="quarter" idx="3"/>
          </p:nvPr>
        </p:nvSpPr>
        <p:spPr>
          <a:xfrm>
            <a:off x="863832" y="6486664"/>
            <a:ext cx="2918109" cy="365760"/>
          </a:xfrm>
          <a:prstGeom prst="rect">
            <a:avLst/>
          </a:prstGeom>
        </p:spPr>
        <p:txBody>
          <a:bodyPr vert="horz"/>
          <a:lstStyle>
            <a:lvl1pPr algn="l" eaLnBrk="1" latinLnBrk="0" hangingPunct="1">
              <a:defRPr kumimoji="0" sz="900">
                <a:solidFill>
                  <a:srgbClr val="FFFFFF"/>
                </a:solidFill>
              </a:defRPr>
            </a:lvl1pPr>
          </a:lstStyle>
          <a:p>
            <a:endParaRPr lang="en-US" dirty="0"/>
          </a:p>
        </p:txBody>
      </p:sp>
      <p:sp>
        <p:nvSpPr>
          <p:cNvPr id="23" name="Slide Number Placeholder 22"/>
          <p:cNvSpPr>
            <a:spLocks noGrp="1"/>
          </p:cNvSpPr>
          <p:nvPr>
            <p:ph type="sldNum" sz="quarter" idx="4"/>
          </p:nvPr>
        </p:nvSpPr>
        <p:spPr>
          <a:xfrm>
            <a:off x="8549556" y="6391894"/>
            <a:ext cx="457200" cy="441325"/>
          </a:xfrm>
          <a:prstGeom prst="rect">
            <a:avLst/>
          </a:prstGeom>
        </p:spPr>
        <p:txBody>
          <a:bodyPr vert="horz" lIns="45720" rIns="45720" anchor="ctr">
            <a:normAutofit/>
          </a:bodyPr>
          <a:lstStyle>
            <a:lvl1pPr algn="ctr" eaLnBrk="1" latinLnBrk="0" hangingPunct="1">
              <a:defRPr kumimoji="0" sz="900">
                <a:solidFill>
                  <a:schemeClr val="bg1"/>
                </a:solidFill>
              </a:defRPr>
            </a:lvl1pPr>
          </a:lstStyle>
          <a:p>
            <a:fld id="{5F0E034B-096C-9144-86DB-1369A517F5E1}" type="slidenum">
              <a:rPr lang="en-US" smtClean="0"/>
              <a:pPr/>
              <a:t>‹#›</a:t>
            </a:fld>
            <a:endParaRPr lang="en-US" dirty="0"/>
          </a:p>
        </p:txBody>
      </p:sp>
      <p:sp>
        <p:nvSpPr>
          <p:cNvPr id="22" name="Title Placeholder 21"/>
          <p:cNvSpPr>
            <a:spLocks noGrp="1"/>
          </p:cNvSpPr>
          <p:nvPr>
            <p:ph type="title"/>
          </p:nvPr>
        </p:nvSpPr>
        <p:spPr>
          <a:xfrm>
            <a:off x="301752" y="382356"/>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cxnSp>
        <p:nvCxnSpPr>
          <p:cNvPr id="28" name="Straight Connector 27"/>
          <p:cNvCxnSpPr/>
          <p:nvPr userDrawn="1"/>
        </p:nvCxnSpPr>
        <p:spPr>
          <a:xfrm>
            <a:off x="0" y="1278331"/>
            <a:ext cx="9144000" cy="1588"/>
          </a:xfrm>
          <a:prstGeom prst="line">
            <a:avLst/>
          </a:prstGeom>
          <a:ln w="381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301751" y="6512523"/>
            <a:ext cx="562081" cy="21203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2400" kern="1200">
          <a:solidFill>
            <a:schemeClr val="bg1"/>
          </a:solidFill>
          <a:latin typeface="+mj-lt"/>
          <a:ea typeface="+mj-ea"/>
          <a:cs typeface="Helvetica"/>
        </a:defRPr>
      </a:lvl1pPr>
    </p:titleStyle>
    <p:bodyStyle>
      <a:lvl1pPr marL="274320" indent="-274320" algn="l" rtl="0" eaLnBrk="1" latinLnBrk="0" hangingPunct="1">
        <a:spcBef>
          <a:spcPct val="20000"/>
        </a:spcBef>
        <a:buClr>
          <a:schemeClr val="accent1"/>
        </a:buClr>
        <a:buSzPct val="85000"/>
        <a:buFont typeface="Arial"/>
        <a:buChar char="•"/>
        <a:defRPr kumimoji="0" sz="1600" kern="1200">
          <a:solidFill>
            <a:schemeClr val="tx1"/>
          </a:solidFill>
          <a:latin typeface="+mn-lt"/>
          <a:ea typeface="+mn-ea"/>
          <a:cs typeface="+mn-cs"/>
        </a:defRPr>
      </a:lvl1pPr>
      <a:lvl2pPr marL="548640" indent="-274320" algn="l" rtl="0" eaLnBrk="1" latinLnBrk="0" hangingPunct="1">
        <a:spcBef>
          <a:spcPct val="20000"/>
        </a:spcBef>
        <a:buClr>
          <a:schemeClr val="accent1"/>
        </a:buClr>
        <a:buSzPct val="70000"/>
        <a:buFont typeface="Arial"/>
        <a:buChar char="•"/>
        <a:defRPr kumimoji="0" sz="1600" kern="1200">
          <a:solidFill>
            <a:schemeClr val="tx2"/>
          </a:solidFill>
          <a:latin typeface="+mn-lt"/>
          <a:ea typeface="+mn-ea"/>
          <a:cs typeface="+mn-cs"/>
        </a:defRPr>
      </a:lvl2pPr>
      <a:lvl3pPr marL="822960" indent="-228600" algn="l" rtl="0" eaLnBrk="1" latinLnBrk="0" hangingPunct="1">
        <a:spcBef>
          <a:spcPct val="20000"/>
        </a:spcBef>
        <a:buClr>
          <a:schemeClr val="accent1"/>
        </a:buClr>
        <a:buSzPct val="75000"/>
        <a:buFont typeface="Arial"/>
        <a:buChar char="•"/>
        <a:defRPr kumimoji="0" sz="1600" kern="1200">
          <a:solidFill>
            <a:schemeClr val="tx1"/>
          </a:solidFill>
          <a:latin typeface="+mn-lt"/>
          <a:ea typeface="+mn-ea"/>
          <a:cs typeface="+mn-cs"/>
        </a:defRPr>
      </a:lvl3pPr>
      <a:lvl4pPr marL="1097280" indent="-228600" algn="l" rtl="0" eaLnBrk="1" latinLnBrk="0" hangingPunct="1">
        <a:spcBef>
          <a:spcPct val="20000"/>
        </a:spcBef>
        <a:buClr>
          <a:schemeClr val="accent1"/>
        </a:buClr>
        <a:buSzPct val="70000"/>
        <a:buFont typeface="Arial"/>
        <a:buChar char="•"/>
        <a:defRPr kumimoji="0" sz="1600" kern="1200">
          <a:solidFill>
            <a:schemeClr val="tx2"/>
          </a:solidFill>
          <a:latin typeface="+mn-lt"/>
          <a:ea typeface="+mn-ea"/>
          <a:cs typeface="+mn-cs"/>
        </a:defRPr>
      </a:lvl4pPr>
      <a:lvl5pPr marL="1371600" indent="-228600" algn="l" rtl="0" eaLnBrk="1" latinLnBrk="0" hangingPunct="1">
        <a:spcBef>
          <a:spcPct val="20000"/>
        </a:spcBef>
        <a:buClr>
          <a:schemeClr val="accent1"/>
        </a:buClr>
        <a:buFont typeface="Arial"/>
        <a:buChar char="•"/>
        <a:defRPr kumimoji="0" sz="16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healthdoers.org/"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healthdoers.bravenew.com/j/healthdoers-open-community/l/qD5mJskW/"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healthdoers.bravenew.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www.communityroundtable.com/research/community-maturity-model/" TargetMode="External"/><Relationship Id="rId3" Type="http://schemas.openxmlformats.org/officeDocument/2006/relationships/hyperlink" Target="mailto:healthdoers@nrhi.org" TargetMode="External"/><Relationship Id="rId7" Type="http://schemas.openxmlformats.org/officeDocument/2006/relationships/hyperlink" Target="http://info.socious.com/bid/51588/The-Ultimate-Framework-for-Planning-an-Online-Community-Strategy" TargetMode="External"/><Relationship Id="rId2" Type="http://schemas.openxmlformats.org/officeDocument/2006/relationships/hyperlink" Target="mailto:jkirtane@nrhi.org" TargetMode="External"/><Relationship Id="rId1" Type="http://schemas.openxmlformats.org/officeDocument/2006/relationships/slideLayout" Target="../slideLayouts/slideLayout2.xml"/><Relationship Id="rId6" Type="http://schemas.openxmlformats.org/officeDocument/2006/relationships/hyperlink" Target="http://www.lithium.com/pdfs/whitepapers/Lithium-Online-Community-Heart-of-Social.pdf" TargetMode="External"/><Relationship Id="rId5" Type="http://schemas.openxmlformats.org/officeDocument/2006/relationships/hyperlink" Target="http://www.slideshare.net/ldelong/online-community-strategy-framework" TargetMode="External"/><Relationship Id="rId4" Type="http://schemas.openxmlformats.org/officeDocument/2006/relationships/image" Target="../media/image5.jpg"/><Relationship Id="rId9" Type="http://schemas.openxmlformats.org/officeDocument/2006/relationships/hyperlink" Target="http://www.communityroundtable.com/community-101/resources/blog-rol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Desktop/FAST%20TRACK%20Collaborative%20Health%20Network%20Orientation-HD%20(1).mp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healthdoers.bravenew.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7405" y="3947866"/>
            <a:ext cx="7807838" cy="2685689"/>
          </a:xfrm>
        </p:spPr>
        <p:txBody>
          <a:bodyPr>
            <a:noAutofit/>
          </a:bodyPr>
          <a:lstStyle/>
          <a:p>
            <a:r>
              <a:rPr lang="en-US" dirty="0" smtClean="0"/>
              <a:t>November 4, 2015</a:t>
            </a:r>
          </a:p>
          <a:p>
            <a:endParaRPr lang="en-US" b="0" dirty="0" smtClean="0"/>
          </a:p>
          <a:p>
            <a:r>
              <a:rPr lang="en-US" b="0" dirty="0" smtClean="0"/>
              <a:t>Presented by Janhavi Kirtane</a:t>
            </a:r>
          </a:p>
          <a:p>
            <a:r>
              <a:rPr lang="en-US" b="0" dirty="0" smtClean="0"/>
              <a:t>Director, Collaborative Health Network</a:t>
            </a:r>
          </a:p>
          <a:p>
            <a:r>
              <a:rPr lang="en-US" b="0" dirty="0" smtClean="0"/>
              <a:t>Network for Regional Healthcare Improvement</a:t>
            </a:r>
          </a:p>
        </p:txBody>
      </p:sp>
      <p:sp>
        <p:nvSpPr>
          <p:cNvPr id="2" name="Title 1"/>
          <p:cNvSpPr>
            <a:spLocks noGrp="1"/>
          </p:cNvSpPr>
          <p:nvPr>
            <p:ph type="ctrTitle"/>
          </p:nvPr>
        </p:nvSpPr>
        <p:spPr>
          <a:xfrm>
            <a:off x="1732547" y="2801602"/>
            <a:ext cx="6725652" cy="1195893"/>
          </a:xfrm>
        </p:spPr>
        <p:txBody>
          <a:bodyPr/>
          <a:lstStyle/>
          <a:p>
            <a:r>
              <a:rPr lang="en-US" dirty="0" smtClean="0"/>
              <a:t>Technology and Collaboration:  A Call to Action, Together!</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874030" y="479195"/>
            <a:ext cx="5724144" cy="1648968"/>
          </a:xfrm>
        </p:spPr>
      </p:pic>
      <p:sp>
        <p:nvSpPr>
          <p:cNvPr id="4" name="Slide Number Placeholder 3"/>
          <p:cNvSpPr>
            <a:spLocks noGrp="1"/>
          </p:cNvSpPr>
          <p:nvPr>
            <p:ph type="sldNum" sz="quarter" idx="4"/>
          </p:nvPr>
        </p:nvSpPr>
        <p:spPr/>
        <p:txBody>
          <a:bodyPr/>
          <a:lstStyle/>
          <a:p>
            <a:fld id="{5F0E034B-096C-9144-86DB-1369A517F5E1}" type="slidenum">
              <a:rPr lang="en-US" smtClean="0"/>
              <a:pPr/>
              <a:t>10</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408" y="1603045"/>
            <a:ext cx="3090348" cy="1050235"/>
          </a:xfrm>
          <a:prstGeom prst="rect">
            <a:avLst/>
          </a:prstGeom>
        </p:spPr>
      </p:pic>
      <p:sp>
        <p:nvSpPr>
          <p:cNvPr id="2" name="Rectangle 1"/>
          <p:cNvSpPr/>
          <p:nvPr/>
        </p:nvSpPr>
        <p:spPr>
          <a:xfrm>
            <a:off x="935975" y="3025278"/>
            <a:ext cx="7484989" cy="3352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The Collaborative Health Network provides trusted peer-to-peer forums and programming to support “HealthDoers” working to improve community health and healthcare. The Robert Wood Johnson Foundation selected the Network for Regional Healthcare Improvement to launch this initiative to ensure that a broader network of individuals and organizations learn about and apply the multi-stakeholder approach, so that no one has to start from scratch.  The online and in-person offerings of the Collaborative Health Network are designed to rapidly identify and spread what works, foster meaningful connections, and build upon existing efforts.  Participant feedback and energy directly inform network priorities and offerings. Join the Collaborative Health Network by visiting </a:t>
            </a:r>
            <a:r>
              <a:rPr lang="en-US"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www.healthdoers.org</a:t>
            </a:r>
            <a:r>
              <a:rPr lang="en-US" i="1" dirty="0">
                <a:latin typeface="Calibri" panose="020F0502020204030204" pitchFamily="34" charset="0"/>
                <a:ea typeface="Calibri" panose="020F0502020204030204" pitchFamily="34" charset="0"/>
                <a:cs typeface="Times New Roman" panose="02020603050405020304" pitchFamily="18" charset="0"/>
              </a:rPr>
              <a:t> and follow #healthdoers on twitter.</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1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582" y="423465"/>
            <a:ext cx="8906747" cy="830997"/>
          </a:xfrm>
          <a:prstGeom prst="rect">
            <a:avLst/>
          </a:prstGeom>
          <a:noFill/>
        </p:spPr>
        <p:txBody>
          <a:bodyPr wrap="square" rtlCol="0">
            <a:spAutoFit/>
          </a:bodyPr>
          <a:lstStyle/>
          <a:p>
            <a:r>
              <a:rPr lang="en-US" sz="2400" dirty="0" smtClean="0">
                <a:solidFill>
                  <a:schemeClr val="bg1"/>
                </a:solidFill>
              </a:rPr>
              <a:t>The Foundation of the Collaborative Health Network is the HealthDoers Platform</a:t>
            </a:r>
            <a:endParaRPr lang="en-US" sz="2400" dirty="0">
              <a:solidFill>
                <a:schemeClr val="bg1"/>
              </a:solidFill>
            </a:endParaRPr>
          </a:p>
        </p:txBody>
      </p:sp>
      <p:pic>
        <p:nvPicPr>
          <p:cNvPr id="3" name="Picture 2"/>
          <p:cNvPicPr>
            <a:picLocks noChangeAspect="1"/>
          </p:cNvPicPr>
          <p:nvPr/>
        </p:nvPicPr>
        <p:blipFill rotWithShape="1">
          <a:blip r:embed="rId3"/>
          <a:srcRect l="22328" t="15048" r="22658" b="9951"/>
          <a:stretch/>
        </p:blipFill>
        <p:spPr>
          <a:xfrm>
            <a:off x="1304378" y="1347228"/>
            <a:ext cx="6555153" cy="5024309"/>
          </a:xfrm>
          <a:prstGeom prst="rect">
            <a:avLst/>
          </a:prstGeom>
        </p:spPr>
      </p:pic>
      <p:sp>
        <p:nvSpPr>
          <p:cNvPr id="6" name="Right Arrow 5"/>
          <p:cNvSpPr/>
          <p:nvPr/>
        </p:nvSpPr>
        <p:spPr>
          <a:xfrm>
            <a:off x="271463" y="3871913"/>
            <a:ext cx="1032915" cy="4000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Library</a:t>
            </a:r>
            <a:endParaRPr lang="en-US" sz="1600" b="1" dirty="0"/>
          </a:p>
        </p:txBody>
      </p:sp>
      <p:sp>
        <p:nvSpPr>
          <p:cNvPr id="7" name="Right Arrow 6"/>
          <p:cNvSpPr/>
          <p:nvPr/>
        </p:nvSpPr>
        <p:spPr>
          <a:xfrm>
            <a:off x="0" y="4362580"/>
            <a:ext cx="1214437" cy="4000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Calendar</a:t>
            </a:r>
            <a:endParaRPr lang="en-US" sz="1600" b="1" dirty="0"/>
          </a:p>
        </p:txBody>
      </p:sp>
      <p:sp>
        <p:nvSpPr>
          <p:cNvPr id="9" name="Right Arrow 8"/>
          <p:cNvSpPr/>
          <p:nvPr/>
        </p:nvSpPr>
        <p:spPr>
          <a:xfrm flipH="1">
            <a:off x="7007902" y="3459332"/>
            <a:ext cx="1521735" cy="4000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Sharing</a:t>
            </a:r>
            <a:endParaRPr lang="en-US" sz="1600" b="1" dirty="0"/>
          </a:p>
        </p:txBody>
      </p:sp>
      <p:sp>
        <p:nvSpPr>
          <p:cNvPr id="10" name="Right Arrow 9"/>
          <p:cNvSpPr/>
          <p:nvPr/>
        </p:nvSpPr>
        <p:spPr>
          <a:xfrm flipH="1">
            <a:off x="7007901" y="5571436"/>
            <a:ext cx="1750336" cy="4000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Like/Comment</a:t>
            </a:r>
            <a:endParaRPr lang="en-US" sz="1600" b="1" dirty="0"/>
          </a:p>
        </p:txBody>
      </p:sp>
    </p:spTree>
    <p:extLst>
      <p:ext uri="{BB962C8B-B14F-4D97-AF65-F5344CB8AC3E}">
        <p14:creationId xmlns:p14="http://schemas.microsoft.com/office/powerpoint/2010/main" val="96808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620993" y="6391894"/>
            <a:ext cx="457200" cy="441325"/>
          </a:xfrm>
        </p:spPr>
        <p:txBody>
          <a:bodyPr/>
          <a:lstStyle/>
          <a:p>
            <a:fld id="{5F0E034B-096C-9144-86DB-1369A517F5E1}" type="slidenum">
              <a:rPr lang="en-US" smtClean="0"/>
              <a:pPr/>
              <a:t>12</a:t>
            </a:fld>
            <a:endParaRPr lang="en-US" dirty="0"/>
          </a:p>
        </p:txBody>
      </p:sp>
      <p:sp>
        <p:nvSpPr>
          <p:cNvPr id="5" name="TextBox 4"/>
          <p:cNvSpPr txBox="1"/>
          <p:nvPr/>
        </p:nvSpPr>
        <p:spPr>
          <a:xfrm>
            <a:off x="142871" y="428617"/>
            <a:ext cx="8472488" cy="830997"/>
          </a:xfrm>
          <a:prstGeom prst="rect">
            <a:avLst/>
          </a:prstGeom>
          <a:noFill/>
        </p:spPr>
        <p:txBody>
          <a:bodyPr wrap="square" rtlCol="0">
            <a:spAutoFit/>
          </a:bodyPr>
          <a:lstStyle/>
          <a:p>
            <a:r>
              <a:rPr lang="en-US" sz="2400" dirty="0" smtClean="0">
                <a:solidFill>
                  <a:schemeClr val="bg1"/>
                </a:solidFill>
              </a:rPr>
              <a:t>HealthDoers Open Community Overview – Major Topics and Groups (so far – evolves based on interest)</a:t>
            </a:r>
            <a:endParaRPr lang="en-US" sz="2400" dirty="0">
              <a:solidFill>
                <a:schemeClr val="bg1"/>
              </a:solidFill>
            </a:endParaRPr>
          </a:p>
        </p:txBody>
      </p:sp>
      <p:sp>
        <p:nvSpPr>
          <p:cNvPr id="9" name="Oval 8"/>
          <p:cNvSpPr/>
          <p:nvPr/>
        </p:nvSpPr>
        <p:spPr>
          <a:xfrm>
            <a:off x="2700336" y="2014545"/>
            <a:ext cx="3586162" cy="3300413"/>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t>HealthDoers </a:t>
            </a:r>
          </a:p>
          <a:p>
            <a:pPr algn="ctr"/>
            <a:r>
              <a:rPr lang="en-US" sz="2400" b="1" dirty="0" smtClean="0"/>
              <a:t>Open Community</a:t>
            </a:r>
          </a:p>
        </p:txBody>
      </p:sp>
      <p:sp>
        <p:nvSpPr>
          <p:cNvPr id="2" name="Oval 1"/>
          <p:cNvSpPr/>
          <p:nvPr/>
        </p:nvSpPr>
        <p:spPr>
          <a:xfrm>
            <a:off x="1462787" y="2187163"/>
            <a:ext cx="1800176" cy="92090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Community Programs</a:t>
            </a:r>
            <a:endParaRPr lang="en-US" sz="1400" dirty="0"/>
          </a:p>
        </p:txBody>
      </p:sp>
      <p:sp>
        <p:nvSpPr>
          <p:cNvPr id="24" name="Oval 23"/>
          <p:cNvSpPr/>
          <p:nvPr/>
        </p:nvSpPr>
        <p:spPr>
          <a:xfrm>
            <a:off x="1192027" y="3621103"/>
            <a:ext cx="1917233" cy="106909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Collaborative Leadership &amp; Stewardship</a:t>
            </a:r>
            <a:endParaRPr lang="en-US" sz="1400" dirty="0"/>
          </a:p>
        </p:txBody>
      </p:sp>
      <p:sp>
        <p:nvSpPr>
          <p:cNvPr id="29" name="Oval 28"/>
          <p:cNvSpPr/>
          <p:nvPr/>
        </p:nvSpPr>
        <p:spPr>
          <a:xfrm>
            <a:off x="2537922" y="4899349"/>
            <a:ext cx="2031553" cy="100828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Don’t Start from Scratch</a:t>
            </a:r>
            <a:endParaRPr lang="en-US" sz="1400" dirty="0"/>
          </a:p>
        </p:txBody>
      </p:sp>
      <p:sp>
        <p:nvSpPr>
          <p:cNvPr id="30" name="Oval 29"/>
          <p:cNvSpPr/>
          <p:nvPr/>
        </p:nvSpPr>
        <p:spPr>
          <a:xfrm>
            <a:off x="5638243" y="3771003"/>
            <a:ext cx="2179565" cy="98469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Payment Reform</a:t>
            </a:r>
            <a:endParaRPr lang="en-US" sz="1400" dirty="0"/>
          </a:p>
        </p:txBody>
      </p:sp>
      <p:sp>
        <p:nvSpPr>
          <p:cNvPr id="31" name="Oval 30"/>
          <p:cNvSpPr/>
          <p:nvPr/>
        </p:nvSpPr>
        <p:spPr>
          <a:xfrm>
            <a:off x="5790609" y="2456374"/>
            <a:ext cx="1900240" cy="922533"/>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Total Cost of Care</a:t>
            </a:r>
            <a:endParaRPr lang="en-US" sz="1400" dirty="0"/>
          </a:p>
        </p:txBody>
      </p:sp>
      <p:sp>
        <p:nvSpPr>
          <p:cNvPr id="32" name="Oval 31"/>
          <p:cNvSpPr/>
          <p:nvPr/>
        </p:nvSpPr>
        <p:spPr>
          <a:xfrm>
            <a:off x="3379897" y="1436153"/>
            <a:ext cx="1968071" cy="86446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Transparency</a:t>
            </a:r>
            <a:endParaRPr lang="en-US" sz="1400" dirty="0"/>
          </a:p>
        </p:txBody>
      </p:sp>
      <p:sp>
        <p:nvSpPr>
          <p:cNvPr id="12" name="Oval 11"/>
          <p:cNvSpPr/>
          <p:nvPr/>
        </p:nvSpPr>
        <p:spPr>
          <a:xfrm>
            <a:off x="4844389" y="4856484"/>
            <a:ext cx="2031553" cy="100828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Consumer Engagement</a:t>
            </a:r>
            <a:endParaRPr lang="en-US" sz="1400" dirty="0"/>
          </a:p>
        </p:txBody>
      </p:sp>
      <p:sp>
        <p:nvSpPr>
          <p:cNvPr id="3" name="TextBox 2"/>
          <p:cNvSpPr txBox="1"/>
          <p:nvPr/>
        </p:nvSpPr>
        <p:spPr>
          <a:xfrm>
            <a:off x="5546094" y="1384737"/>
            <a:ext cx="2185987" cy="938719"/>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solidFill>
                  <a:schemeClr val="tx1">
                    <a:lumMod val="50000"/>
                  </a:schemeClr>
                </a:solidFill>
              </a:rPr>
              <a:t>Expert library</a:t>
            </a:r>
          </a:p>
          <a:p>
            <a:pPr marL="285750" indent="-285750">
              <a:buFont typeface="Arial" panose="020B0604020202020204" pitchFamily="34" charset="0"/>
              <a:buChar char="•"/>
            </a:pPr>
            <a:r>
              <a:rPr lang="en-US" sz="1100" dirty="0" smtClean="0">
                <a:solidFill>
                  <a:schemeClr val="tx1">
                    <a:lumMod val="50000"/>
                  </a:schemeClr>
                </a:solidFill>
              </a:rPr>
              <a:t>News and updates about transparency</a:t>
            </a:r>
          </a:p>
          <a:p>
            <a:pPr marL="285750" indent="-285750">
              <a:buFont typeface="Arial" panose="020B0604020202020204" pitchFamily="34" charset="0"/>
              <a:buChar char="•"/>
            </a:pPr>
            <a:r>
              <a:rPr lang="en-US" sz="1100" dirty="0" smtClean="0">
                <a:solidFill>
                  <a:schemeClr val="tx1">
                    <a:lumMod val="50000"/>
                  </a:schemeClr>
                </a:solidFill>
              </a:rPr>
              <a:t>Center for Healthcare Transparency</a:t>
            </a:r>
            <a:endParaRPr lang="en-US" sz="1100" dirty="0">
              <a:solidFill>
                <a:schemeClr val="tx1">
                  <a:lumMod val="50000"/>
                </a:schemeClr>
              </a:solidFill>
            </a:endParaRPr>
          </a:p>
        </p:txBody>
      </p:sp>
      <p:sp>
        <p:nvSpPr>
          <p:cNvPr id="14" name="TextBox 13"/>
          <p:cNvSpPr txBox="1"/>
          <p:nvPr/>
        </p:nvSpPr>
        <p:spPr>
          <a:xfrm>
            <a:off x="7690849" y="2463566"/>
            <a:ext cx="1311531" cy="938719"/>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t>Lessons learned</a:t>
            </a:r>
          </a:p>
          <a:p>
            <a:pPr marL="285750" indent="-285750">
              <a:buFont typeface="Arial" panose="020B0604020202020204" pitchFamily="34" charset="0"/>
              <a:buChar char="•"/>
            </a:pPr>
            <a:r>
              <a:rPr lang="en-US" sz="1100" dirty="0" smtClean="0"/>
              <a:t>Resources</a:t>
            </a:r>
          </a:p>
          <a:p>
            <a:pPr marL="285750" indent="-285750">
              <a:buFont typeface="Arial" panose="020B0604020202020204" pitchFamily="34" charset="0"/>
              <a:buChar char="•"/>
            </a:pPr>
            <a:r>
              <a:rPr lang="en-US" sz="1100" dirty="0" smtClean="0"/>
              <a:t>Public group of grantees</a:t>
            </a:r>
            <a:endParaRPr lang="en-US" sz="1100" dirty="0"/>
          </a:p>
        </p:txBody>
      </p:sp>
      <p:sp>
        <p:nvSpPr>
          <p:cNvPr id="15" name="TextBox 14"/>
          <p:cNvSpPr txBox="1"/>
          <p:nvPr/>
        </p:nvSpPr>
        <p:spPr>
          <a:xfrm>
            <a:off x="7558909" y="3901383"/>
            <a:ext cx="1311531" cy="769441"/>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t>LAN echo partner</a:t>
            </a:r>
          </a:p>
          <a:p>
            <a:pPr marL="285750" indent="-285750">
              <a:buFont typeface="Arial" panose="020B0604020202020204" pitchFamily="34" charset="0"/>
              <a:buChar char="•"/>
            </a:pPr>
            <a:r>
              <a:rPr lang="en-US" sz="1100" dirty="0" smtClean="0"/>
              <a:t>Regional experiences</a:t>
            </a:r>
            <a:endParaRPr lang="en-US" sz="1100" dirty="0"/>
          </a:p>
        </p:txBody>
      </p:sp>
      <p:sp>
        <p:nvSpPr>
          <p:cNvPr id="16" name="TextBox 15"/>
          <p:cNvSpPr txBox="1"/>
          <p:nvPr/>
        </p:nvSpPr>
        <p:spPr>
          <a:xfrm>
            <a:off x="6866598" y="5266750"/>
            <a:ext cx="1748760" cy="1107996"/>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t>Patient engagement</a:t>
            </a:r>
            <a:endParaRPr lang="en-US" sz="1100" dirty="0"/>
          </a:p>
          <a:p>
            <a:pPr marL="285750" indent="-285750">
              <a:buFont typeface="Arial" panose="020B0604020202020204" pitchFamily="34" charset="0"/>
              <a:buChar char="•"/>
            </a:pPr>
            <a:r>
              <a:rPr lang="en-US" sz="1100" dirty="0" smtClean="0"/>
              <a:t>Consumer involvement in boards</a:t>
            </a:r>
          </a:p>
          <a:p>
            <a:pPr marL="285750" indent="-285750">
              <a:buFont typeface="Arial" panose="020B0604020202020204" pitchFamily="34" charset="0"/>
              <a:buChar char="•"/>
            </a:pPr>
            <a:r>
              <a:rPr lang="en-US" sz="1100" dirty="0" smtClean="0"/>
              <a:t>AF4Q lessons learned</a:t>
            </a:r>
          </a:p>
        </p:txBody>
      </p:sp>
      <p:sp>
        <p:nvSpPr>
          <p:cNvPr id="17" name="TextBox 16"/>
          <p:cNvSpPr txBox="1"/>
          <p:nvPr/>
        </p:nvSpPr>
        <p:spPr>
          <a:xfrm>
            <a:off x="177211" y="4665754"/>
            <a:ext cx="2133655" cy="938719"/>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t>Affinity group(s)</a:t>
            </a:r>
          </a:p>
          <a:p>
            <a:pPr marL="285750" indent="-285750">
              <a:buFont typeface="Arial" panose="020B0604020202020204" pitchFamily="34" charset="0"/>
              <a:buChar char="•"/>
            </a:pPr>
            <a:r>
              <a:rPr lang="en-US" sz="1100" dirty="0" smtClean="0"/>
              <a:t>Expert libraries for resources</a:t>
            </a:r>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endParaRPr lang="en-US" sz="1100" dirty="0"/>
          </a:p>
        </p:txBody>
      </p:sp>
      <p:sp>
        <p:nvSpPr>
          <p:cNvPr id="19" name="TextBox 18"/>
          <p:cNvSpPr txBox="1"/>
          <p:nvPr/>
        </p:nvSpPr>
        <p:spPr>
          <a:xfrm>
            <a:off x="-57510" y="2028307"/>
            <a:ext cx="1748760" cy="1107996"/>
          </a:xfrm>
          <a:prstGeom prst="rect">
            <a:avLst/>
          </a:prstGeom>
          <a:noFill/>
        </p:spPr>
        <p:txBody>
          <a:bodyPr wrap="square" rtlCol="0">
            <a:spAutoFit/>
          </a:bodyPr>
          <a:lstStyle/>
          <a:p>
            <a:pPr marL="285750" indent="-285750">
              <a:buFont typeface="Arial" panose="020B0604020202020204" pitchFamily="34" charset="0"/>
              <a:buChar char="•"/>
            </a:pPr>
            <a:r>
              <a:rPr lang="en-US" sz="1100" dirty="0"/>
              <a:t>Discussion group for Wellville 5</a:t>
            </a:r>
          </a:p>
          <a:p>
            <a:pPr marL="285750" indent="-285750">
              <a:buFont typeface="Arial" panose="020B0604020202020204" pitchFamily="34" charset="0"/>
              <a:buChar char="•"/>
            </a:pPr>
            <a:r>
              <a:rPr lang="en-US" sz="1100" dirty="0" smtClean="0"/>
              <a:t>Curated resources</a:t>
            </a:r>
          </a:p>
          <a:p>
            <a:pPr marL="285750" indent="-285750">
              <a:buFont typeface="Arial" panose="020B0604020202020204" pitchFamily="34" charset="0"/>
              <a:buChar char="•"/>
            </a:pPr>
            <a:r>
              <a:rPr lang="en-US" sz="1100" dirty="0" smtClean="0"/>
              <a:t>AF4Q alumni</a:t>
            </a:r>
            <a:endParaRPr lang="en-US" sz="1100" dirty="0"/>
          </a:p>
          <a:p>
            <a:pPr marL="285750" indent="-285750">
              <a:buFont typeface="Arial" panose="020B0604020202020204" pitchFamily="34" charset="0"/>
              <a:buChar char="•"/>
            </a:pPr>
            <a:r>
              <a:rPr lang="en-US" sz="1100" dirty="0" smtClean="0"/>
              <a:t>Upstream/multi-sector programs</a:t>
            </a:r>
          </a:p>
        </p:txBody>
      </p:sp>
      <p:sp>
        <p:nvSpPr>
          <p:cNvPr id="20" name="TextBox 19"/>
          <p:cNvSpPr txBox="1"/>
          <p:nvPr/>
        </p:nvSpPr>
        <p:spPr>
          <a:xfrm>
            <a:off x="906150" y="5495427"/>
            <a:ext cx="2133655" cy="938719"/>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t>Tools and resources</a:t>
            </a:r>
          </a:p>
          <a:p>
            <a:pPr marL="285750" indent="-285750">
              <a:buFont typeface="Arial" panose="020B0604020202020204" pitchFamily="34" charset="0"/>
              <a:buChar char="•"/>
            </a:pPr>
            <a:r>
              <a:rPr lang="en-US" sz="1100" dirty="0" smtClean="0"/>
              <a:t>Funding announcements</a:t>
            </a:r>
          </a:p>
          <a:p>
            <a:pPr marL="285750" indent="-285750">
              <a:buFont typeface="Arial" panose="020B0604020202020204" pitchFamily="34" charset="0"/>
              <a:buChar char="•"/>
            </a:pPr>
            <a:r>
              <a:rPr lang="en-US" sz="1100" dirty="0" smtClean="0"/>
              <a:t>Experts you should know about</a:t>
            </a:r>
          </a:p>
          <a:p>
            <a:pPr marL="285750" indent="-285750">
              <a:buFont typeface="Arial" panose="020B0604020202020204" pitchFamily="34" charset="0"/>
              <a:buChar char="•"/>
            </a:pPr>
            <a:endParaRPr lang="en-US" sz="1100" dirty="0"/>
          </a:p>
        </p:txBody>
      </p:sp>
    </p:spTree>
    <p:extLst>
      <p:ext uri="{BB962C8B-B14F-4D97-AF65-F5344CB8AC3E}">
        <p14:creationId xmlns:p14="http://schemas.microsoft.com/office/powerpoint/2010/main" val="848379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582" y="400051"/>
            <a:ext cx="8906747" cy="830997"/>
          </a:xfrm>
          <a:prstGeom prst="rect">
            <a:avLst/>
          </a:prstGeom>
          <a:noFill/>
        </p:spPr>
        <p:txBody>
          <a:bodyPr wrap="square" rtlCol="0">
            <a:spAutoFit/>
          </a:bodyPr>
          <a:lstStyle/>
          <a:p>
            <a:r>
              <a:rPr lang="en-US" sz="2400" dirty="0" smtClean="0">
                <a:solidFill>
                  <a:schemeClr val="bg1"/>
                </a:solidFill>
              </a:rPr>
              <a:t>Collaborative Health Network Vision:  Provide a broader platform for connection and learning across the ecosystem</a:t>
            </a:r>
            <a:endParaRPr lang="en-US" sz="2400" dirty="0">
              <a:solidFill>
                <a:schemeClr val="bg1"/>
              </a:solidFill>
            </a:endParaRPr>
          </a:p>
        </p:txBody>
      </p:sp>
      <p:sp>
        <p:nvSpPr>
          <p:cNvPr id="9" name="Oval 8"/>
          <p:cNvSpPr/>
          <p:nvPr/>
        </p:nvSpPr>
        <p:spPr>
          <a:xfrm>
            <a:off x="2743203" y="1443038"/>
            <a:ext cx="3586162" cy="3300413"/>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HealthDoers </a:t>
            </a:r>
          </a:p>
          <a:p>
            <a:pPr algn="ctr"/>
            <a:r>
              <a:rPr lang="en-US" b="1" dirty="0" smtClean="0"/>
              <a:t>Open Community</a:t>
            </a:r>
          </a:p>
          <a:p>
            <a:pPr algn="ctr"/>
            <a:r>
              <a:rPr lang="en-US" b="1" dirty="0" smtClean="0"/>
              <a:t>(Open to All)</a:t>
            </a:r>
            <a:endParaRPr lang="en-US" b="1" dirty="0"/>
          </a:p>
        </p:txBody>
      </p:sp>
      <p:sp>
        <p:nvSpPr>
          <p:cNvPr id="10" name="Oval 9"/>
          <p:cNvSpPr/>
          <p:nvPr/>
        </p:nvSpPr>
        <p:spPr>
          <a:xfrm>
            <a:off x="909640" y="2740509"/>
            <a:ext cx="2662237" cy="260570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100 Million Healthier Lives</a:t>
            </a:r>
          </a:p>
        </p:txBody>
      </p:sp>
      <p:sp>
        <p:nvSpPr>
          <p:cNvPr id="11" name="Oval 10"/>
          <p:cNvSpPr/>
          <p:nvPr/>
        </p:nvSpPr>
        <p:spPr>
          <a:xfrm>
            <a:off x="5493338" y="2802205"/>
            <a:ext cx="2671763" cy="260570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NRHI Member Community</a:t>
            </a:r>
          </a:p>
        </p:txBody>
      </p:sp>
      <p:grpSp>
        <p:nvGrpSpPr>
          <p:cNvPr id="17" name="Group 16"/>
          <p:cNvGrpSpPr/>
          <p:nvPr/>
        </p:nvGrpSpPr>
        <p:grpSpPr>
          <a:xfrm>
            <a:off x="3043235" y="3284292"/>
            <a:ext cx="857251" cy="825983"/>
            <a:chOff x="2800357" y="3386141"/>
            <a:chExt cx="857251" cy="825983"/>
          </a:xfrm>
        </p:grpSpPr>
        <p:cxnSp>
          <p:nvCxnSpPr>
            <p:cNvPr id="13" name="Straight Arrow Connector 12"/>
            <p:cNvCxnSpPr/>
            <p:nvPr/>
          </p:nvCxnSpPr>
          <p:spPr>
            <a:xfrm flipV="1">
              <a:off x="2800357" y="3386141"/>
              <a:ext cx="642938" cy="6429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H="1">
              <a:off x="3000384" y="3554900"/>
              <a:ext cx="657224" cy="6572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18" name="Group 17"/>
          <p:cNvGrpSpPr/>
          <p:nvPr/>
        </p:nvGrpSpPr>
        <p:grpSpPr>
          <a:xfrm rot="16017492">
            <a:off x="5114922" y="3300413"/>
            <a:ext cx="857251" cy="825983"/>
            <a:chOff x="2800357" y="3386141"/>
            <a:chExt cx="857251" cy="825983"/>
          </a:xfrm>
        </p:grpSpPr>
        <p:cxnSp>
          <p:nvCxnSpPr>
            <p:cNvPr id="19" name="Straight Arrow Connector 18"/>
            <p:cNvCxnSpPr/>
            <p:nvPr/>
          </p:nvCxnSpPr>
          <p:spPr>
            <a:xfrm flipV="1">
              <a:off x="2800357" y="3386141"/>
              <a:ext cx="642938" cy="6429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a:off x="3000384" y="3554900"/>
              <a:ext cx="657224" cy="6572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4" name="Oval 23"/>
          <p:cNvSpPr/>
          <p:nvPr/>
        </p:nvSpPr>
        <p:spPr>
          <a:xfrm>
            <a:off x="3205165" y="3907868"/>
            <a:ext cx="2662237" cy="260570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Iowa HEN-HUB</a:t>
            </a:r>
          </a:p>
        </p:txBody>
      </p:sp>
      <p:grpSp>
        <p:nvGrpSpPr>
          <p:cNvPr id="30" name="Group 29"/>
          <p:cNvGrpSpPr/>
          <p:nvPr/>
        </p:nvGrpSpPr>
        <p:grpSpPr>
          <a:xfrm rot="18927899">
            <a:off x="4134973" y="3691177"/>
            <a:ext cx="857251" cy="825983"/>
            <a:chOff x="2800357" y="3386141"/>
            <a:chExt cx="857251" cy="825983"/>
          </a:xfrm>
        </p:grpSpPr>
        <p:cxnSp>
          <p:nvCxnSpPr>
            <p:cNvPr id="31" name="Straight Arrow Connector 30"/>
            <p:cNvCxnSpPr/>
            <p:nvPr/>
          </p:nvCxnSpPr>
          <p:spPr>
            <a:xfrm flipV="1">
              <a:off x="2800357" y="3386141"/>
              <a:ext cx="642938" cy="6429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flipH="1">
              <a:off x="3000384" y="3554900"/>
              <a:ext cx="657224" cy="6572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 name="TextBox 1"/>
          <p:cNvSpPr txBox="1"/>
          <p:nvPr/>
        </p:nvSpPr>
        <p:spPr>
          <a:xfrm>
            <a:off x="6815137" y="5757863"/>
            <a:ext cx="2191616" cy="461665"/>
          </a:xfrm>
          <a:prstGeom prst="rect">
            <a:avLst/>
          </a:prstGeom>
          <a:noFill/>
        </p:spPr>
        <p:txBody>
          <a:bodyPr wrap="square" rtlCol="0">
            <a:spAutoFit/>
          </a:bodyPr>
          <a:lstStyle/>
          <a:p>
            <a:r>
              <a:rPr lang="en-US" sz="2400" b="1" dirty="0" smtClean="0">
                <a:solidFill>
                  <a:srgbClr val="00B0F0"/>
                </a:solidFill>
              </a:rPr>
              <a:t>And MORE!</a:t>
            </a:r>
            <a:endParaRPr lang="en-US" sz="2400" b="1" dirty="0">
              <a:solidFill>
                <a:srgbClr val="00B0F0"/>
              </a:solidFill>
            </a:endParaRPr>
          </a:p>
        </p:txBody>
      </p:sp>
      <p:sp>
        <p:nvSpPr>
          <p:cNvPr id="3" name="Right Arrow 2"/>
          <p:cNvSpPr/>
          <p:nvPr/>
        </p:nvSpPr>
        <p:spPr>
          <a:xfrm>
            <a:off x="1469036" y="1588957"/>
            <a:ext cx="2217137" cy="8544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AF4Q Alumni</a:t>
            </a:r>
            <a:endParaRPr lang="en-US" dirty="0"/>
          </a:p>
        </p:txBody>
      </p:sp>
      <p:sp>
        <p:nvSpPr>
          <p:cNvPr id="21" name="Right Arrow 20"/>
          <p:cNvSpPr/>
          <p:nvPr/>
        </p:nvSpPr>
        <p:spPr>
          <a:xfrm flipH="1">
            <a:off x="5493338" y="1922632"/>
            <a:ext cx="2156251" cy="8544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Choosing Wisely</a:t>
            </a:r>
            <a:endParaRPr lang="en-US" dirty="0"/>
          </a:p>
        </p:txBody>
      </p:sp>
      <p:sp>
        <p:nvSpPr>
          <p:cNvPr id="23" name="Right Arrow 22"/>
          <p:cNvSpPr/>
          <p:nvPr/>
        </p:nvSpPr>
        <p:spPr>
          <a:xfrm flipH="1">
            <a:off x="4379714" y="1252215"/>
            <a:ext cx="2156251" cy="8544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Wellville</a:t>
            </a:r>
            <a:endParaRPr lang="en-US" dirty="0"/>
          </a:p>
        </p:txBody>
      </p:sp>
    </p:spTree>
    <p:extLst>
      <p:ext uri="{BB962C8B-B14F-4D97-AF65-F5344CB8AC3E}">
        <p14:creationId xmlns:p14="http://schemas.microsoft.com/office/powerpoint/2010/main" val="770503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t>Lesson 1 - Keep it Simple:  </a:t>
            </a:r>
            <a:r>
              <a:rPr lang="en-US" dirty="0" smtClean="0"/>
              <a:t>This Cannot be One More Thing or Technically Overwhelming (Cue the Community Manager!)</a:t>
            </a:r>
            <a:endParaRPr lang="en-US" dirty="0"/>
          </a:p>
        </p:txBody>
      </p:sp>
      <p:sp>
        <p:nvSpPr>
          <p:cNvPr id="4" name="Slide Number Placeholder 3"/>
          <p:cNvSpPr>
            <a:spLocks noGrp="1"/>
          </p:cNvSpPr>
          <p:nvPr>
            <p:ph type="sldNum" sz="quarter" idx="4"/>
          </p:nvPr>
        </p:nvSpPr>
        <p:spPr/>
        <p:txBody>
          <a:bodyPr/>
          <a:lstStyle/>
          <a:p>
            <a:fld id="{5F0E034B-096C-9144-86DB-1369A517F5E1}" type="slidenum">
              <a:rPr lang="en-US" smtClean="0"/>
              <a:pPr/>
              <a:t>14</a:t>
            </a:fld>
            <a:endParaRPr lang="en-US" dirty="0"/>
          </a:p>
        </p:txBody>
      </p:sp>
      <p:sp>
        <p:nvSpPr>
          <p:cNvPr id="2" name="Content Placeholder 1"/>
          <p:cNvSpPr>
            <a:spLocks noGrp="1"/>
          </p:cNvSpPr>
          <p:nvPr>
            <p:ph sz="quarter" idx="1"/>
          </p:nvPr>
        </p:nvSpPr>
        <p:spPr>
          <a:xfrm>
            <a:off x="301752" y="1355592"/>
            <a:ext cx="8503920" cy="4572000"/>
          </a:xfrm>
        </p:spPr>
        <p:txBody>
          <a:bodyPr/>
          <a:lstStyle/>
          <a:p>
            <a:r>
              <a:rPr lang="en-US" dirty="0" smtClean="0"/>
              <a:t>Connect the on-line with the in-person (or virtual programming – today!) by posting meeting materials, follow up questions etc.</a:t>
            </a:r>
          </a:p>
          <a:p>
            <a:r>
              <a:rPr lang="en-US" dirty="0" smtClean="0"/>
              <a:t>Don’t try to replace something that works IRL with something online</a:t>
            </a:r>
          </a:p>
          <a:p>
            <a:r>
              <a:rPr lang="en-US" dirty="0" smtClean="0"/>
              <a:t>Reduce technical confusion – let’s start with some basic options</a:t>
            </a:r>
          </a:p>
          <a:p>
            <a:r>
              <a:rPr lang="en-US" dirty="0" smtClean="0"/>
              <a:t>Create habits with a steady cadence, e.g., weekly email every Thursday, topic prompts, webinars</a:t>
            </a:r>
          </a:p>
          <a:p>
            <a:r>
              <a:rPr lang="en-US" dirty="0"/>
              <a:t>Support and nurture those who are most </a:t>
            </a:r>
            <a:r>
              <a:rPr lang="en-US" dirty="0" smtClean="0"/>
              <a:t>comfortable, but also </a:t>
            </a:r>
            <a:r>
              <a:rPr lang="en-US" dirty="0"/>
              <a:t>f</a:t>
            </a:r>
            <a:r>
              <a:rPr lang="en-US" dirty="0" smtClean="0"/>
              <a:t>igure out how to make it interesting and required to show up, i.e., exclusive expert commentary, the go-to place for materials, etc.</a:t>
            </a:r>
          </a:p>
          <a:p>
            <a:endParaRPr lang="en-US" dirty="0" smtClean="0"/>
          </a:p>
        </p:txBody>
      </p:sp>
      <p:pic>
        <p:nvPicPr>
          <p:cNvPr id="1026" name="Picture 2" descr="https://cdn.sageworks.com/images/blog/techoverload-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3" y="4128797"/>
            <a:ext cx="6643687" cy="2483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569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95796" y="1550805"/>
            <a:ext cx="5602754" cy="4661114"/>
          </a:xfrm>
        </p:spPr>
      </p:pic>
      <p:sp>
        <p:nvSpPr>
          <p:cNvPr id="3" name="Title 2"/>
          <p:cNvSpPr>
            <a:spLocks noGrp="1"/>
          </p:cNvSpPr>
          <p:nvPr>
            <p:ph type="title"/>
          </p:nvPr>
        </p:nvSpPr>
        <p:spPr/>
        <p:txBody>
          <a:bodyPr>
            <a:noAutofit/>
          </a:bodyPr>
          <a:lstStyle/>
          <a:p>
            <a:r>
              <a:rPr lang="en-US" b="1" dirty="0" smtClean="0"/>
              <a:t>Lesson 2 - </a:t>
            </a:r>
            <a:r>
              <a:rPr lang="en-US" dirty="0" smtClean="0"/>
              <a:t>Love your lurkers </a:t>
            </a:r>
            <a:r>
              <a:rPr lang="en-US" b="1" dirty="0" smtClean="0"/>
              <a:t>and</a:t>
            </a:r>
            <a:r>
              <a:rPr lang="en-US" dirty="0" smtClean="0"/>
              <a:t> your contributors!</a:t>
            </a:r>
            <a:endParaRPr lang="en-US" dirty="0"/>
          </a:p>
        </p:txBody>
      </p:sp>
      <p:sp>
        <p:nvSpPr>
          <p:cNvPr id="4" name="Slide Number Placeholder 3"/>
          <p:cNvSpPr>
            <a:spLocks noGrp="1"/>
          </p:cNvSpPr>
          <p:nvPr>
            <p:ph type="sldNum" sz="quarter" idx="4"/>
          </p:nvPr>
        </p:nvSpPr>
        <p:spPr/>
        <p:txBody>
          <a:bodyPr/>
          <a:lstStyle/>
          <a:p>
            <a:fld id="{5F0E034B-096C-9144-86DB-1369A517F5E1}" type="slidenum">
              <a:rPr lang="en-US" smtClean="0"/>
              <a:pPr/>
              <a:t>15</a:t>
            </a:fld>
            <a:endParaRPr lang="en-US" dirty="0"/>
          </a:p>
        </p:txBody>
      </p:sp>
      <p:sp>
        <p:nvSpPr>
          <p:cNvPr id="2" name="TextBox 1"/>
          <p:cNvSpPr txBox="1"/>
          <p:nvPr/>
        </p:nvSpPr>
        <p:spPr>
          <a:xfrm>
            <a:off x="301752" y="1914525"/>
            <a:ext cx="2212847"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b="1" dirty="0" smtClean="0"/>
              <a:t>Jakob Nielsen’s 1-9-90 Rule</a:t>
            </a:r>
            <a:endParaRPr lang="en-US" sz="2000" b="1" dirty="0"/>
          </a:p>
        </p:txBody>
      </p:sp>
      <p:cxnSp>
        <p:nvCxnSpPr>
          <p:cNvPr id="7" name="Straight Arrow Connector 6"/>
          <p:cNvCxnSpPr/>
          <p:nvPr/>
        </p:nvCxnSpPr>
        <p:spPr>
          <a:xfrm>
            <a:off x="5900738" y="4186238"/>
            <a:ext cx="9572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958013" y="3762078"/>
            <a:ext cx="1820143" cy="923330"/>
          </a:xfrm>
          <a:prstGeom prst="rect">
            <a:avLst/>
          </a:prstGeom>
          <a:noFill/>
        </p:spPr>
        <p:txBody>
          <a:bodyPr wrap="square" rtlCol="0">
            <a:spAutoFit/>
          </a:bodyPr>
          <a:lstStyle/>
          <a:p>
            <a:r>
              <a:rPr lang="en-US" dirty="0" smtClean="0"/>
              <a:t>Still find value in what they read and learn!</a:t>
            </a:r>
            <a:endParaRPr lang="en-US" dirty="0"/>
          </a:p>
        </p:txBody>
      </p:sp>
      <p:sp>
        <p:nvSpPr>
          <p:cNvPr id="6" name="TextBox 5"/>
          <p:cNvSpPr txBox="1"/>
          <p:nvPr/>
        </p:nvSpPr>
        <p:spPr>
          <a:xfrm>
            <a:off x="301752" y="2850636"/>
            <a:ext cx="2877418" cy="1200329"/>
          </a:xfrm>
          <a:prstGeom prst="rect">
            <a:avLst/>
          </a:prstGeom>
          <a:noFill/>
        </p:spPr>
        <p:txBody>
          <a:bodyPr wrap="square" rtlCol="0">
            <a:spAutoFit/>
          </a:bodyPr>
          <a:lstStyle/>
          <a:p>
            <a:r>
              <a:rPr lang="en-US" b="1" dirty="0" smtClean="0">
                <a:solidFill>
                  <a:schemeClr val="accent1"/>
                </a:solidFill>
              </a:rPr>
              <a:t>With good community  management, this portion grows &gt; 25-30% and lurking shrinks</a:t>
            </a:r>
            <a:endParaRPr lang="en-US" b="1" dirty="0">
              <a:solidFill>
                <a:schemeClr val="accent1"/>
              </a:solidFill>
            </a:endParaRPr>
          </a:p>
        </p:txBody>
      </p:sp>
      <p:sp>
        <p:nvSpPr>
          <p:cNvPr id="13" name="Left Bracket 12"/>
          <p:cNvSpPr/>
          <p:nvPr/>
        </p:nvSpPr>
        <p:spPr>
          <a:xfrm rot="1800000">
            <a:off x="3806248" y="1385813"/>
            <a:ext cx="136005" cy="1659731"/>
          </a:xfrm>
          <a:prstGeom prst="lef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53208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t>Lesson 3 – </a:t>
            </a:r>
            <a:r>
              <a:rPr lang="en-US" dirty="0" smtClean="0"/>
              <a:t>Technology works for different personas in different ways and EVEYRONE has a role to play</a:t>
            </a:r>
            <a:endParaRPr lang="en-US" dirty="0"/>
          </a:p>
        </p:txBody>
      </p:sp>
      <p:sp>
        <p:nvSpPr>
          <p:cNvPr id="4" name="Slide Number Placeholder 3"/>
          <p:cNvSpPr>
            <a:spLocks noGrp="1"/>
          </p:cNvSpPr>
          <p:nvPr>
            <p:ph type="sldNum" sz="quarter" idx="4"/>
          </p:nvPr>
        </p:nvSpPr>
        <p:spPr/>
        <p:txBody>
          <a:bodyPr/>
          <a:lstStyle/>
          <a:p>
            <a:fld id="{5F0E034B-096C-9144-86DB-1369A517F5E1}" type="slidenum">
              <a:rPr lang="en-US" smtClean="0"/>
              <a:pPr/>
              <a:t>16</a:t>
            </a:fld>
            <a:endParaRPr lang="en-US" dirty="0"/>
          </a:p>
        </p:txBody>
      </p:sp>
      <p:pic>
        <p:nvPicPr>
          <p:cNvPr id="7" name="Picture 6"/>
          <p:cNvPicPr>
            <a:picLocks noChangeAspect="1"/>
          </p:cNvPicPr>
          <p:nvPr/>
        </p:nvPicPr>
        <p:blipFill rotWithShape="1">
          <a:blip r:embed="rId3"/>
          <a:srcRect l="23865" t="14389" r="24963" b="5336"/>
          <a:stretch/>
        </p:blipFill>
        <p:spPr>
          <a:xfrm>
            <a:off x="143688" y="1352128"/>
            <a:ext cx="5714187" cy="5039766"/>
          </a:xfrm>
          <a:prstGeom prst="rect">
            <a:avLst/>
          </a:prstGeom>
        </p:spPr>
      </p:pic>
      <p:sp>
        <p:nvSpPr>
          <p:cNvPr id="8" name="TextBox 7"/>
          <p:cNvSpPr txBox="1"/>
          <p:nvPr/>
        </p:nvSpPr>
        <p:spPr>
          <a:xfrm>
            <a:off x="6172194" y="1428758"/>
            <a:ext cx="2677393" cy="2862322"/>
          </a:xfrm>
          <a:prstGeom prst="rect">
            <a:avLst/>
          </a:prstGeom>
          <a:noFill/>
        </p:spPr>
        <p:txBody>
          <a:bodyPr wrap="square" rtlCol="0">
            <a:spAutoFit/>
          </a:bodyPr>
          <a:lstStyle/>
          <a:p>
            <a:r>
              <a:rPr lang="en-US" b="1" dirty="0" smtClean="0">
                <a:solidFill>
                  <a:schemeClr val="accent6"/>
                </a:solidFill>
              </a:rPr>
              <a:t>A note about the picture: MailChimp, the email marketing product, has an “ideal customer archetype” (bottom left). We would argue, everyone has a role to play – we just have to find the right match!</a:t>
            </a:r>
            <a:endParaRPr lang="en-US" b="1" dirty="0">
              <a:solidFill>
                <a:schemeClr val="accent6"/>
              </a:solidFill>
            </a:endParaRPr>
          </a:p>
        </p:txBody>
      </p:sp>
      <p:sp>
        <p:nvSpPr>
          <p:cNvPr id="9" name="TextBox 8"/>
          <p:cNvSpPr txBox="1"/>
          <p:nvPr/>
        </p:nvSpPr>
        <p:spPr>
          <a:xfrm>
            <a:off x="4866199" y="5829305"/>
            <a:ext cx="3683357" cy="461665"/>
          </a:xfrm>
          <a:prstGeom prst="rect">
            <a:avLst/>
          </a:prstGeom>
          <a:noFill/>
        </p:spPr>
        <p:txBody>
          <a:bodyPr wrap="square" rtlCol="0">
            <a:spAutoFit/>
          </a:bodyPr>
          <a:lstStyle/>
          <a:p>
            <a:r>
              <a:rPr lang="en-US" sz="1200" dirty="0"/>
              <a:t>Source:  http://blog.mailchimp.com/new-mailchimp-user-persona-research/ </a:t>
            </a:r>
            <a:r>
              <a:rPr lang="en-US" sz="1200" dirty="0" smtClean="0"/>
              <a:t> by MailChimp’s DesignLab.</a:t>
            </a:r>
            <a:endParaRPr lang="en-US" sz="1200" dirty="0"/>
          </a:p>
        </p:txBody>
      </p:sp>
    </p:spTree>
    <p:extLst>
      <p:ext uri="{BB962C8B-B14F-4D97-AF65-F5344CB8AC3E}">
        <p14:creationId xmlns:p14="http://schemas.microsoft.com/office/powerpoint/2010/main" val="4287705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296" y="382356"/>
            <a:ext cx="8842248" cy="758952"/>
          </a:xfrm>
        </p:spPr>
        <p:txBody>
          <a:bodyPr>
            <a:noAutofit/>
          </a:bodyPr>
          <a:lstStyle/>
          <a:p>
            <a:r>
              <a:rPr lang="en-US" b="1" dirty="0" smtClean="0"/>
              <a:t>Lesson 3 - </a:t>
            </a:r>
            <a:r>
              <a:rPr lang="en-US" dirty="0" smtClean="0"/>
              <a:t>These types of online communities work for different personas in different ways and EVEYRONE has a role to play</a:t>
            </a:r>
            <a:endParaRPr lang="en-US" dirty="0"/>
          </a:p>
        </p:txBody>
      </p:sp>
      <p:sp>
        <p:nvSpPr>
          <p:cNvPr id="4" name="Slide Number Placeholder 3"/>
          <p:cNvSpPr>
            <a:spLocks noGrp="1"/>
          </p:cNvSpPr>
          <p:nvPr>
            <p:ph type="sldNum" sz="quarter" idx="4"/>
          </p:nvPr>
        </p:nvSpPr>
        <p:spPr/>
        <p:txBody>
          <a:bodyPr/>
          <a:lstStyle/>
          <a:p>
            <a:fld id="{5F0E034B-096C-9144-86DB-1369A517F5E1}" type="slidenum">
              <a:rPr lang="en-US" smtClean="0"/>
              <a:pPr/>
              <a:t>17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44882464"/>
              </p:ext>
            </p:extLst>
          </p:nvPr>
        </p:nvGraphicFramePr>
        <p:xfrm>
          <a:off x="787532" y="1427955"/>
          <a:ext cx="7330313" cy="4696841"/>
        </p:xfrm>
        <a:graphic>
          <a:graphicData uri="http://schemas.openxmlformats.org/drawingml/2006/table">
            <a:tbl>
              <a:tblPr firstRow="1" firstCol="1" bandRow="1">
                <a:tableStyleId>{5C22544A-7EE6-4342-B048-85BDC9FD1C3A}</a:tableStyleId>
              </a:tblPr>
              <a:tblGrid>
                <a:gridCol w="1541331"/>
                <a:gridCol w="1805480"/>
                <a:gridCol w="3983502"/>
              </a:tblGrid>
              <a:tr h="0">
                <a:tc>
                  <a:txBody>
                    <a:bodyPr/>
                    <a:lstStyle/>
                    <a:p>
                      <a:pPr marL="0" marR="0">
                        <a:lnSpc>
                          <a:spcPct val="107000"/>
                        </a:lnSpc>
                        <a:spcBef>
                          <a:spcPts val="0"/>
                        </a:spcBef>
                        <a:spcAft>
                          <a:spcPts val="0"/>
                        </a:spcAft>
                      </a:pPr>
                      <a:r>
                        <a:rPr lang="en-US" sz="1800" dirty="0" smtClean="0">
                          <a:effectLst/>
                        </a:rPr>
                        <a:t>Example Roles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Persona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Expectations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400" dirty="0">
                          <a:effectLst/>
                        </a:rPr>
                        <a:t>Host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Clr>
                          <a:srgbClr val="000000"/>
                        </a:buClr>
                        <a:buFont typeface="Symbol" panose="05050102010706020507" pitchFamily="18" charset="2"/>
                        <a:buChar char=""/>
                      </a:pPr>
                      <a:r>
                        <a:rPr lang="en-US" sz="1200" dirty="0">
                          <a:effectLst/>
                        </a:rPr>
                        <a:t>Emotionally connective, likable</a:t>
                      </a:r>
                    </a:p>
                    <a:p>
                      <a:pPr marL="342900" marR="0" lvl="0" indent="-342900">
                        <a:lnSpc>
                          <a:spcPct val="107000"/>
                        </a:lnSpc>
                        <a:spcBef>
                          <a:spcPts val="0"/>
                        </a:spcBef>
                        <a:spcAft>
                          <a:spcPts val="0"/>
                        </a:spcAft>
                        <a:buClr>
                          <a:srgbClr val="000000"/>
                        </a:buClr>
                        <a:buFont typeface="Symbol" panose="05050102010706020507" pitchFamily="18" charset="2"/>
                        <a:buChar char=""/>
                      </a:pPr>
                      <a:r>
                        <a:rPr lang="en-US" sz="1200" dirty="0">
                          <a:effectLst/>
                        </a:rPr>
                        <a:t>Caring and nurturing</a:t>
                      </a:r>
                    </a:p>
                    <a:p>
                      <a:pPr marL="228600" marR="0">
                        <a:lnSpc>
                          <a:spcPct val="107000"/>
                        </a:lnSpc>
                        <a:spcBef>
                          <a:spcPts val="0"/>
                        </a:spcBef>
                        <a:spcAft>
                          <a:spcPts val="0"/>
                        </a:spcAft>
                      </a:pPr>
                      <a:r>
                        <a:rPr lang="en-US" sz="1200" dirty="0">
                          <a:effectLst/>
                        </a:rPr>
                        <a:t> </a:t>
                      </a:r>
                    </a:p>
                    <a:p>
                      <a:pPr marL="0" marR="0">
                        <a:lnSpc>
                          <a:spcPct val="107000"/>
                        </a:lnSpc>
                        <a:spcBef>
                          <a:spcPts val="0"/>
                        </a:spcBef>
                        <a:spcAft>
                          <a:spcPts val="80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rPr>
                        <a:t>Welcomes visitors</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Makes introductions</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Responds quickly to posts that have been made</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Builds robust community knowledge about people, projects, etc., so that they can rapidly connect the </a:t>
                      </a:r>
                      <a:r>
                        <a:rPr lang="en-US" sz="1200" dirty="0" smtClean="0">
                          <a:effectLst/>
                        </a:rPr>
                        <a:t>posts/people</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rPr>
                        <a:t>Get</a:t>
                      </a:r>
                      <a:r>
                        <a:rPr lang="en-US" sz="1200" baseline="0" dirty="0" smtClean="0">
                          <a:effectLst/>
                        </a:rPr>
                        <a:t> groups started</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400" dirty="0">
                          <a:effectLst/>
                        </a:rPr>
                        <a:t>Topic Expert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Clr>
                          <a:srgbClr val="000000"/>
                        </a:buClr>
                        <a:buFont typeface="Symbol" panose="05050102010706020507" pitchFamily="18" charset="2"/>
                        <a:buChar char=""/>
                      </a:pPr>
                      <a:r>
                        <a:rPr lang="en-US" sz="1200" dirty="0">
                          <a:effectLst/>
                        </a:rPr>
                        <a:t>Confident</a:t>
                      </a:r>
                    </a:p>
                    <a:p>
                      <a:pPr marL="342900" marR="0" lvl="0" indent="-342900">
                        <a:lnSpc>
                          <a:spcPct val="107000"/>
                        </a:lnSpc>
                        <a:spcBef>
                          <a:spcPts val="0"/>
                        </a:spcBef>
                        <a:spcAft>
                          <a:spcPts val="0"/>
                        </a:spcAft>
                        <a:buClr>
                          <a:srgbClr val="000000"/>
                        </a:buClr>
                        <a:buFont typeface="Symbol" panose="05050102010706020507" pitchFamily="18" charset="2"/>
                        <a:buChar char=""/>
                      </a:pPr>
                      <a:r>
                        <a:rPr lang="en-US" sz="1200" dirty="0">
                          <a:effectLst/>
                        </a:rPr>
                        <a:t>Focuses on content over relationships</a:t>
                      </a:r>
                    </a:p>
                    <a:p>
                      <a:pPr marL="0" marR="0">
                        <a:lnSpc>
                          <a:spcPct val="107000"/>
                        </a:lnSpc>
                        <a:spcBef>
                          <a:spcPts val="0"/>
                        </a:spcBef>
                        <a:spcAft>
                          <a:spcPts val="80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Clr>
                          <a:srgbClr val="000000"/>
                        </a:buClr>
                        <a:buFont typeface="Symbol" panose="05050102010706020507" pitchFamily="18" charset="2"/>
                        <a:buChar char=""/>
                      </a:pPr>
                      <a:r>
                        <a:rPr lang="en-US" sz="1200" dirty="0">
                          <a:effectLst/>
                        </a:rPr>
                        <a:t>Creates long-form content to spark conversations</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rPr>
                        <a:t>Posts </a:t>
                      </a:r>
                      <a:r>
                        <a:rPr lang="en-US" sz="1200" dirty="0">
                          <a:effectLst/>
                        </a:rPr>
                        <a:t>critical thought leadership pieces </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Respond to other people’s opinions and critical </a:t>
                      </a:r>
                      <a:r>
                        <a:rPr lang="en-US" sz="1200" dirty="0" smtClean="0">
                          <a:effectLst/>
                        </a:rPr>
                        <a:t>questions</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rPr>
                        <a:t>Featured on webinars or pulled in to groups for certain discussions</a:t>
                      </a:r>
                      <a:endParaRPr lang="en-US" sz="1200" dirty="0">
                        <a:effectLst/>
                      </a:endParaRPr>
                    </a:p>
                  </a:txBody>
                  <a:tcPr marL="68580" marR="68580" marT="0" marB="0"/>
                </a:tc>
              </a:tr>
              <a:tr h="0">
                <a:tc>
                  <a:txBody>
                    <a:bodyPr/>
                    <a:lstStyle/>
                    <a:p>
                      <a:pPr marL="0" marR="0">
                        <a:lnSpc>
                          <a:spcPct val="107000"/>
                        </a:lnSpc>
                        <a:spcBef>
                          <a:spcPts val="0"/>
                        </a:spcBef>
                        <a:spcAft>
                          <a:spcPts val="0"/>
                        </a:spcAft>
                      </a:pPr>
                      <a:r>
                        <a:rPr lang="en-US" sz="1400" dirty="0">
                          <a:effectLst/>
                        </a:rPr>
                        <a:t>Librarian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rPr>
                        <a:t>Organized, detail-oriented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1000"/>
                        </a:spcBef>
                        <a:spcAft>
                          <a:spcPts val="0"/>
                        </a:spcAft>
                        <a:buFont typeface="Symbol" panose="05050102010706020507" pitchFamily="18" charset="2"/>
                        <a:buChar char=""/>
                      </a:pPr>
                      <a:r>
                        <a:rPr lang="en-US" sz="1200" dirty="0">
                          <a:effectLst/>
                        </a:rPr>
                        <a:t>Knows where to find resources to keep the conversation informed</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Answers questions with references to </a:t>
                      </a:r>
                      <a:r>
                        <a:rPr lang="en-US" sz="1200" dirty="0" smtClean="0">
                          <a:effectLst/>
                        </a:rPr>
                        <a:t>resources</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400" dirty="0" smtClean="0">
                          <a:effectLst/>
                        </a:rPr>
                        <a:t>Community</a:t>
                      </a:r>
                      <a:r>
                        <a:rPr lang="en-US" sz="1400" baseline="0" dirty="0" smtClean="0">
                          <a:effectLst/>
                        </a:rPr>
                        <a:t> </a:t>
                      </a:r>
                      <a:r>
                        <a:rPr lang="en-US" sz="1400" dirty="0" smtClean="0">
                          <a:effectLst/>
                        </a:rPr>
                        <a:t>Managers AND Ambassadors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rPr>
                        <a:t>Confident</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Determined</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Has a belief in the mission</a:t>
                      </a:r>
                    </a:p>
                    <a:p>
                      <a:pPr marL="0" marR="0">
                        <a:lnSpc>
                          <a:spcPct val="107000"/>
                        </a:lnSpc>
                        <a:spcBef>
                          <a:spcPts val="0"/>
                        </a:spcBef>
                        <a:spcAft>
                          <a:spcPts val="80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rPr>
                        <a:t>Offers constructive feedback on technology and </a:t>
                      </a:r>
                      <a:r>
                        <a:rPr lang="en-US" sz="1200" dirty="0" smtClean="0">
                          <a:effectLst/>
                        </a:rPr>
                        <a:t>processes</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rPr>
                        <a:t>Gracefully </a:t>
                      </a:r>
                      <a:r>
                        <a:rPr lang="en-US" sz="1200" dirty="0">
                          <a:effectLst/>
                        </a:rPr>
                        <a:t>diffuses any community </a:t>
                      </a:r>
                      <a:r>
                        <a:rPr lang="en-US" sz="1200" dirty="0" smtClean="0">
                          <a:effectLst/>
                        </a:rPr>
                        <a:t>negativity</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rPr>
                        <a:t>Tries</a:t>
                      </a:r>
                      <a:r>
                        <a:rPr lang="en-US" sz="1200" baseline="0" dirty="0" smtClean="0">
                          <a:effectLst/>
                        </a:rPr>
                        <a:t> to model and celebrate desired behaviors</a:t>
                      </a:r>
                      <a:endParaRPr lang="en-US" sz="1200" dirty="0">
                        <a:effectLst/>
                      </a:endParaRPr>
                    </a:p>
                    <a:p>
                      <a:pPr marL="0" marR="0">
                        <a:lnSpc>
                          <a:spcPct val="107000"/>
                        </a:lnSpc>
                        <a:spcBef>
                          <a:spcPts val="0"/>
                        </a:spcBef>
                        <a:spcAft>
                          <a:spcPts val="80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44649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t>Lesson </a:t>
            </a:r>
            <a:r>
              <a:rPr lang="en-US" b="1" dirty="0"/>
              <a:t>4</a:t>
            </a:r>
            <a:r>
              <a:rPr lang="en-US" b="1" dirty="0" smtClean="0"/>
              <a:t> </a:t>
            </a:r>
            <a:r>
              <a:rPr lang="en-US" dirty="0" smtClean="0"/>
              <a:t>– The “perfect” online system doesn’t exist AND we all want slightly different things (so start and do the PDSAs)</a:t>
            </a:r>
            <a:endParaRPr lang="en-US" dirty="0"/>
          </a:p>
        </p:txBody>
      </p:sp>
      <p:sp>
        <p:nvSpPr>
          <p:cNvPr id="4" name="Slide Number Placeholder 3"/>
          <p:cNvSpPr>
            <a:spLocks noGrp="1"/>
          </p:cNvSpPr>
          <p:nvPr>
            <p:ph type="sldNum" sz="quarter" idx="4"/>
          </p:nvPr>
        </p:nvSpPr>
        <p:spPr/>
        <p:txBody>
          <a:bodyPr/>
          <a:lstStyle/>
          <a:p>
            <a:fld id="{5F0E034B-096C-9144-86DB-1369A517F5E1}" type="slidenum">
              <a:rPr lang="en-US" smtClean="0"/>
              <a:pPr/>
              <a:t>18</a:t>
            </a:fld>
            <a:endParaRPr lang="en-US" dirty="0"/>
          </a:p>
        </p:txBody>
      </p:sp>
      <p:sp>
        <p:nvSpPr>
          <p:cNvPr id="23" name="TextBox 22"/>
          <p:cNvSpPr txBox="1"/>
          <p:nvPr/>
        </p:nvSpPr>
        <p:spPr>
          <a:xfrm>
            <a:off x="3400416" y="1354090"/>
            <a:ext cx="5463457" cy="5016758"/>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accent6"/>
                </a:solidFill>
              </a:rPr>
              <a:t>Match.com or Angie’s List for healthcare improvement</a:t>
            </a:r>
          </a:p>
          <a:p>
            <a:endParaRPr lang="en-US" sz="1600" b="1" dirty="0" smtClean="0">
              <a:solidFill>
                <a:schemeClr val="accent6"/>
              </a:solidFill>
            </a:endParaRPr>
          </a:p>
          <a:p>
            <a:pPr marL="285750" indent="-285750">
              <a:buFont typeface="Arial" panose="020B0604020202020204" pitchFamily="34" charset="0"/>
              <a:buChar char="•"/>
            </a:pPr>
            <a:r>
              <a:rPr lang="en-US" sz="1600" b="1" dirty="0" smtClean="0">
                <a:solidFill>
                  <a:schemeClr val="accent6"/>
                </a:solidFill>
              </a:rPr>
              <a:t>Can’t we do this on Facebook/I am not using Facebook for work</a:t>
            </a:r>
          </a:p>
          <a:p>
            <a:pPr marL="285750" indent="-285750">
              <a:buFont typeface="Arial" panose="020B0604020202020204" pitchFamily="34" charset="0"/>
              <a:buChar char="•"/>
            </a:pPr>
            <a:endParaRPr lang="en-US" sz="1600" b="1" dirty="0">
              <a:solidFill>
                <a:schemeClr val="accent6"/>
              </a:solidFill>
            </a:endParaRPr>
          </a:p>
          <a:p>
            <a:pPr marL="285750" indent="-285750">
              <a:buFont typeface="Arial" panose="020B0604020202020204" pitchFamily="34" charset="0"/>
              <a:buChar char="•"/>
            </a:pPr>
            <a:r>
              <a:rPr lang="en-US" sz="1600" b="1" dirty="0" smtClean="0">
                <a:solidFill>
                  <a:schemeClr val="accent6"/>
                </a:solidFill>
              </a:rPr>
              <a:t>Can’t we do this on Linked in/I don’t like Linked in</a:t>
            </a:r>
          </a:p>
          <a:p>
            <a:pPr marL="285750" indent="-285750">
              <a:buFont typeface="Arial" panose="020B0604020202020204" pitchFamily="34" charset="0"/>
              <a:buChar char="•"/>
            </a:pPr>
            <a:endParaRPr lang="en-US" sz="1600" b="1" dirty="0" smtClean="0">
              <a:solidFill>
                <a:schemeClr val="accent6"/>
              </a:solidFill>
            </a:endParaRPr>
          </a:p>
          <a:p>
            <a:pPr marL="285750" indent="-285750">
              <a:buFont typeface="Arial" panose="020B0604020202020204" pitchFamily="34" charset="0"/>
              <a:buChar char="•"/>
            </a:pPr>
            <a:r>
              <a:rPr lang="en-US" sz="1600" b="1" dirty="0" smtClean="0">
                <a:solidFill>
                  <a:schemeClr val="accent6"/>
                </a:solidFill>
              </a:rPr>
              <a:t>A </a:t>
            </a:r>
            <a:r>
              <a:rPr lang="en-US" sz="1600" b="1" dirty="0">
                <a:solidFill>
                  <a:schemeClr val="accent6"/>
                </a:solidFill>
              </a:rPr>
              <a:t>directory of people and </a:t>
            </a:r>
            <a:r>
              <a:rPr lang="en-US" sz="1600" b="1" dirty="0" smtClean="0">
                <a:solidFill>
                  <a:schemeClr val="accent6"/>
                </a:solidFill>
              </a:rPr>
              <a:t>programs</a:t>
            </a:r>
          </a:p>
          <a:p>
            <a:pPr marL="285750" indent="-285750">
              <a:buFont typeface="Arial" panose="020B0604020202020204" pitchFamily="34" charset="0"/>
              <a:buChar char="•"/>
            </a:pPr>
            <a:endParaRPr lang="en-US" sz="1600" b="1" dirty="0">
              <a:solidFill>
                <a:schemeClr val="accent6"/>
              </a:solidFill>
            </a:endParaRPr>
          </a:p>
          <a:p>
            <a:pPr marL="285750" indent="-285750">
              <a:buFont typeface="Arial" panose="020B0604020202020204" pitchFamily="34" charset="0"/>
              <a:buChar char="•"/>
            </a:pPr>
            <a:r>
              <a:rPr lang="en-US" sz="1600" b="1" dirty="0" smtClean="0">
                <a:solidFill>
                  <a:schemeClr val="accent6"/>
                </a:solidFill>
              </a:rPr>
              <a:t>A wikipage</a:t>
            </a:r>
            <a:endParaRPr lang="en-US" sz="1600" b="1" dirty="0">
              <a:solidFill>
                <a:schemeClr val="accent6"/>
              </a:solidFill>
            </a:endParaRPr>
          </a:p>
          <a:p>
            <a:pPr marL="285750" indent="-285750">
              <a:buFont typeface="Arial" panose="020B0604020202020204" pitchFamily="34" charset="0"/>
              <a:buChar char="•"/>
            </a:pPr>
            <a:endParaRPr lang="en-US" sz="1600" b="1" dirty="0" smtClean="0">
              <a:solidFill>
                <a:schemeClr val="accent6"/>
              </a:solidFill>
            </a:endParaRPr>
          </a:p>
          <a:p>
            <a:pPr marL="285750" indent="-285750">
              <a:buFont typeface="Arial" panose="020B0604020202020204" pitchFamily="34" charset="0"/>
              <a:buChar char="•"/>
            </a:pPr>
            <a:r>
              <a:rPr lang="en-US" sz="1600" b="1" dirty="0" smtClean="0">
                <a:solidFill>
                  <a:schemeClr val="accent6"/>
                </a:solidFill>
              </a:rPr>
              <a:t>A smart listserve/Keeping this on email will help</a:t>
            </a:r>
            <a:endParaRPr lang="en-US" sz="1600" b="1" dirty="0">
              <a:solidFill>
                <a:schemeClr val="accent6"/>
              </a:solidFill>
            </a:endParaRPr>
          </a:p>
          <a:p>
            <a:pPr marL="285750" indent="-285750">
              <a:buFont typeface="Arial" panose="020B0604020202020204" pitchFamily="34" charset="0"/>
              <a:buChar char="•"/>
            </a:pPr>
            <a:endParaRPr lang="en-US" sz="1600" b="1" dirty="0" smtClean="0">
              <a:solidFill>
                <a:schemeClr val="accent6"/>
              </a:solidFill>
            </a:endParaRPr>
          </a:p>
          <a:p>
            <a:pPr marL="285750" indent="-285750">
              <a:buFont typeface="Arial" panose="020B0604020202020204" pitchFamily="34" charset="0"/>
              <a:buChar char="•"/>
            </a:pPr>
            <a:r>
              <a:rPr lang="en-US" sz="1600" b="1" dirty="0" smtClean="0">
                <a:solidFill>
                  <a:schemeClr val="accent6"/>
                </a:solidFill>
              </a:rPr>
              <a:t>A searchable best practice library</a:t>
            </a:r>
          </a:p>
          <a:p>
            <a:pPr marL="285750" indent="-285750">
              <a:buFont typeface="Arial" panose="020B0604020202020204" pitchFamily="34" charset="0"/>
              <a:buChar char="•"/>
            </a:pPr>
            <a:endParaRPr lang="en-US" sz="1600" b="1" dirty="0">
              <a:solidFill>
                <a:schemeClr val="accent6"/>
              </a:solidFill>
            </a:endParaRPr>
          </a:p>
          <a:p>
            <a:pPr marL="285750" indent="-285750">
              <a:buFont typeface="Arial" panose="020B0604020202020204" pitchFamily="34" charset="0"/>
              <a:buChar char="•"/>
            </a:pPr>
            <a:r>
              <a:rPr lang="en-US" sz="1600" b="1" dirty="0" smtClean="0">
                <a:solidFill>
                  <a:schemeClr val="accent6"/>
                </a:solidFill>
              </a:rPr>
              <a:t>A site that blends data, our own QI and online communities</a:t>
            </a:r>
          </a:p>
          <a:p>
            <a:pPr marL="285750" indent="-285750">
              <a:buFont typeface="Arial" panose="020B0604020202020204" pitchFamily="34" charset="0"/>
              <a:buChar char="•"/>
            </a:pPr>
            <a:endParaRPr lang="en-US" sz="1600" b="1" dirty="0">
              <a:solidFill>
                <a:schemeClr val="accent6"/>
              </a:solidFill>
            </a:endParaRPr>
          </a:p>
          <a:p>
            <a:pPr marL="285750" indent="-285750">
              <a:buFont typeface="Arial" panose="020B0604020202020204" pitchFamily="34" charset="0"/>
              <a:buChar char="•"/>
            </a:pPr>
            <a:r>
              <a:rPr lang="en-US" sz="1600" b="1" dirty="0" smtClean="0">
                <a:solidFill>
                  <a:schemeClr val="accent6"/>
                </a:solidFill>
              </a:rPr>
              <a:t>And more…</a:t>
            </a:r>
            <a:endParaRPr lang="en-US" sz="1600" b="1" dirty="0">
              <a:solidFill>
                <a:schemeClr val="accent6"/>
              </a:solidFill>
            </a:endParaRPr>
          </a:p>
        </p:txBody>
      </p:sp>
      <p:sp>
        <p:nvSpPr>
          <p:cNvPr id="24" name="TextBox 23"/>
          <p:cNvSpPr txBox="1"/>
          <p:nvPr/>
        </p:nvSpPr>
        <p:spPr>
          <a:xfrm>
            <a:off x="828689" y="2886080"/>
            <a:ext cx="1735930" cy="1015663"/>
          </a:xfrm>
          <a:prstGeom prst="rect">
            <a:avLst/>
          </a:prstGeom>
          <a:noFill/>
        </p:spPr>
        <p:txBody>
          <a:bodyPr wrap="square" rtlCol="0">
            <a:spAutoFit/>
          </a:bodyPr>
          <a:lstStyle/>
          <a:p>
            <a:r>
              <a:rPr lang="en-US" sz="6000" dirty="0" smtClean="0"/>
              <a:t>I   </a:t>
            </a:r>
            <a:endParaRPr lang="en-US" sz="6000" dirty="0"/>
          </a:p>
        </p:txBody>
      </p:sp>
      <p:sp>
        <p:nvSpPr>
          <p:cNvPr id="25" name="Heart 24"/>
          <p:cNvSpPr/>
          <p:nvPr/>
        </p:nvSpPr>
        <p:spPr>
          <a:xfrm>
            <a:off x="1500201" y="3034801"/>
            <a:ext cx="807243" cy="718219"/>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0550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t>Lesson 5 </a:t>
            </a:r>
            <a:r>
              <a:rPr lang="en-US" dirty="0" smtClean="0"/>
              <a:t>– Be patient on metrics and combine the stories with the data (Two perspectives)</a:t>
            </a:r>
            <a:endParaRPr lang="en-US" dirty="0"/>
          </a:p>
        </p:txBody>
      </p:sp>
      <p:sp>
        <p:nvSpPr>
          <p:cNvPr id="4" name="Slide Number Placeholder 3"/>
          <p:cNvSpPr>
            <a:spLocks noGrp="1"/>
          </p:cNvSpPr>
          <p:nvPr>
            <p:ph type="sldNum" sz="quarter" idx="4"/>
          </p:nvPr>
        </p:nvSpPr>
        <p:spPr/>
        <p:txBody>
          <a:bodyPr/>
          <a:lstStyle/>
          <a:p>
            <a:fld id="{5F0E034B-096C-9144-86DB-1369A517F5E1}" type="slidenum">
              <a:rPr lang="en-US" smtClean="0"/>
              <a:pPr/>
              <a:t>19</a:t>
            </a:fld>
            <a:endParaRPr lang="en-US" dirty="0"/>
          </a:p>
        </p:txBody>
      </p:sp>
      <p:sp>
        <p:nvSpPr>
          <p:cNvPr id="6" name="Rectangle 5"/>
          <p:cNvSpPr/>
          <p:nvPr/>
        </p:nvSpPr>
        <p:spPr>
          <a:xfrm>
            <a:off x="485778" y="1745402"/>
            <a:ext cx="1714500" cy="5715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Anecdotal</a:t>
            </a:r>
            <a:endParaRPr lang="en-US" sz="1600" dirty="0"/>
          </a:p>
        </p:txBody>
      </p:sp>
      <p:sp>
        <p:nvSpPr>
          <p:cNvPr id="7" name="Rectangle 6"/>
          <p:cNvSpPr/>
          <p:nvPr/>
        </p:nvSpPr>
        <p:spPr>
          <a:xfrm>
            <a:off x="2479678" y="1745402"/>
            <a:ext cx="1689100" cy="5715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Basic activities</a:t>
            </a:r>
            <a:endParaRPr lang="en-US" sz="1600" dirty="0"/>
          </a:p>
        </p:txBody>
      </p:sp>
      <p:sp>
        <p:nvSpPr>
          <p:cNvPr id="8" name="Rectangle 7"/>
          <p:cNvSpPr/>
          <p:nvPr/>
        </p:nvSpPr>
        <p:spPr>
          <a:xfrm>
            <a:off x="4448178" y="1745402"/>
            <a:ext cx="1689100" cy="5715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Activities and content</a:t>
            </a:r>
            <a:endParaRPr lang="en-US" sz="1600" dirty="0"/>
          </a:p>
        </p:txBody>
      </p:sp>
      <p:sp>
        <p:nvSpPr>
          <p:cNvPr id="9" name="Rectangle 8"/>
          <p:cNvSpPr/>
          <p:nvPr/>
        </p:nvSpPr>
        <p:spPr>
          <a:xfrm>
            <a:off x="6416678" y="1745402"/>
            <a:ext cx="1676400" cy="5715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Behaviors and Outcomes</a:t>
            </a:r>
            <a:endParaRPr lang="en-US" sz="1600" dirty="0"/>
          </a:p>
        </p:txBody>
      </p:sp>
      <p:sp>
        <p:nvSpPr>
          <p:cNvPr id="2" name="TextBox 1"/>
          <p:cNvSpPr txBox="1"/>
          <p:nvPr/>
        </p:nvSpPr>
        <p:spPr>
          <a:xfrm>
            <a:off x="485778" y="2500311"/>
            <a:ext cx="17145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Excitement after launch!</a:t>
            </a:r>
          </a:p>
          <a:p>
            <a:pPr marL="285750" indent="-285750">
              <a:buFont typeface="Arial" panose="020B0604020202020204" pitchFamily="34" charset="0"/>
              <a:buChar char="•"/>
            </a:pPr>
            <a:r>
              <a:rPr lang="en-US" sz="1400" dirty="0" smtClean="0"/>
              <a:t>Conversations with ambassadors</a:t>
            </a:r>
          </a:p>
          <a:p>
            <a:endParaRPr lang="en-US" sz="1400" dirty="0"/>
          </a:p>
        </p:txBody>
      </p:sp>
      <p:sp>
        <p:nvSpPr>
          <p:cNvPr id="10" name="TextBox 9"/>
          <p:cNvSpPr txBox="1"/>
          <p:nvPr/>
        </p:nvSpPr>
        <p:spPr>
          <a:xfrm>
            <a:off x="2390778" y="2500311"/>
            <a:ext cx="1971672"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Logging in and creating profile</a:t>
            </a:r>
          </a:p>
          <a:p>
            <a:pPr marL="285750" indent="-285750">
              <a:buFont typeface="Arial" panose="020B0604020202020204" pitchFamily="34" charset="0"/>
              <a:buChar char="•"/>
            </a:pPr>
            <a:r>
              <a:rPr lang="en-US" sz="1400" dirty="0" smtClean="0"/>
              <a:t>Creating posts</a:t>
            </a:r>
          </a:p>
          <a:p>
            <a:pPr marL="285750" indent="-285750">
              <a:buFont typeface="Arial" panose="020B0604020202020204" pitchFamily="34" charset="0"/>
              <a:buChar char="•"/>
            </a:pPr>
            <a:r>
              <a:rPr lang="en-US" sz="1400" dirty="0" smtClean="0"/>
              <a:t>Following topics</a:t>
            </a:r>
          </a:p>
          <a:p>
            <a:pPr marL="285750" indent="-285750">
              <a:buFont typeface="Arial" panose="020B0604020202020204" pitchFamily="34" charset="0"/>
              <a:buChar char="•"/>
            </a:pPr>
            <a:r>
              <a:rPr lang="en-US" sz="1400" dirty="0" smtClean="0"/>
              <a:t>Align operations with platform</a:t>
            </a:r>
            <a:endParaRPr lang="en-US" sz="1400" dirty="0"/>
          </a:p>
        </p:txBody>
      </p:sp>
      <p:sp>
        <p:nvSpPr>
          <p:cNvPr id="11" name="TextBox 10"/>
          <p:cNvSpPr txBox="1"/>
          <p:nvPr/>
        </p:nvSpPr>
        <p:spPr>
          <a:xfrm>
            <a:off x="4348162" y="2500310"/>
            <a:ext cx="19685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Engaging content growing in specific areas</a:t>
            </a:r>
          </a:p>
          <a:p>
            <a:pPr marL="285750" indent="-285750">
              <a:buFont typeface="Arial" panose="020B0604020202020204" pitchFamily="34" charset="0"/>
              <a:buChar char="•"/>
            </a:pPr>
            <a:r>
              <a:rPr lang="en-US" sz="1400" dirty="0" smtClean="0"/>
              <a:t>Ambassadors/ top posters becoming established</a:t>
            </a:r>
            <a:endParaRPr lang="en-US" sz="1400" dirty="0"/>
          </a:p>
        </p:txBody>
      </p:sp>
      <p:sp>
        <p:nvSpPr>
          <p:cNvPr id="12" name="TextBox 11"/>
          <p:cNvSpPr txBox="1"/>
          <p:nvPr/>
        </p:nvSpPr>
        <p:spPr>
          <a:xfrm>
            <a:off x="6316662" y="2500310"/>
            <a:ext cx="1900232"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Begin to see how sharing content leads to improvement or saved time</a:t>
            </a:r>
          </a:p>
          <a:p>
            <a:pPr marL="285750" indent="-285750">
              <a:buFont typeface="Arial" panose="020B0604020202020204" pitchFamily="34" charset="0"/>
              <a:buChar char="•"/>
            </a:pPr>
            <a:r>
              <a:rPr lang="en-US" sz="1400" dirty="0" smtClean="0"/>
              <a:t>Rhythm of activities is known and observable </a:t>
            </a:r>
            <a:endParaRPr lang="en-US" sz="1400" dirty="0"/>
          </a:p>
        </p:txBody>
      </p:sp>
      <p:sp>
        <p:nvSpPr>
          <p:cNvPr id="5" name="TextBox 4"/>
          <p:cNvSpPr txBox="1"/>
          <p:nvPr/>
        </p:nvSpPr>
        <p:spPr>
          <a:xfrm>
            <a:off x="171450" y="1257300"/>
            <a:ext cx="350043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smtClean="0"/>
              <a:t>From Community Roundtable</a:t>
            </a:r>
            <a:endParaRPr lang="en-US" b="1" dirty="0"/>
          </a:p>
        </p:txBody>
      </p:sp>
      <p:sp>
        <p:nvSpPr>
          <p:cNvPr id="13" name="TextBox 12"/>
          <p:cNvSpPr txBox="1"/>
          <p:nvPr/>
        </p:nvSpPr>
        <p:spPr>
          <a:xfrm>
            <a:off x="171450" y="4490844"/>
            <a:ext cx="485775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dirty="0" smtClean="0">
                <a:solidFill>
                  <a:schemeClr val="bg1">
                    <a:lumMod val="50000"/>
                  </a:schemeClr>
                </a:solidFill>
              </a:rPr>
              <a:t>Pirate Metrics from Dave McClure (AARR)</a:t>
            </a:r>
            <a:endParaRPr lang="en-US" b="1" dirty="0">
              <a:solidFill>
                <a:schemeClr val="bg1">
                  <a:lumMod val="50000"/>
                </a:schemeClr>
              </a:solidFill>
            </a:endParaRPr>
          </a:p>
        </p:txBody>
      </p:sp>
      <p:sp>
        <p:nvSpPr>
          <p:cNvPr id="14" name="Rectangle 13"/>
          <p:cNvSpPr/>
          <p:nvPr/>
        </p:nvSpPr>
        <p:spPr>
          <a:xfrm>
            <a:off x="495300" y="4998193"/>
            <a:ext cx="1714500" cy="5715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solidFill>
                  <a:schemeClr val="bg1">
                    <a:lumMod val="50000"/>
                  </a:schemeClr>
                </a:solidFill>
              </a:rPr>
              <a:t>Acquisition</a:t>
            </a:r>
            <a:endParaRPr lang="en-US" sz="1600" dirty="0">
              <a:solidFill>
                <a:schemeClr val="bg1">
                  <a:lumMod val="50000"/>
                </a:schemeClr>
              </a:solidFill>
            </a:endParaRPr>
          </a:p>
        </p:txBody>
      </p:sp>
      <p:sp>
        <p:nvSpPr>
          <p:cNvPr id="15" name="Rectangle 14"/>
          <p:cNvSpPr/>
          <p:nvPr/>
        </p:nvSpPr>
        <p:spPr>
          <a:xfrm>
            <a:off x="2489200" y="4998193"/>
            <a:ext cx="1689100" cy="5715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solidFill>
                  <a:schemeClr val="bg1">
                    <a:lumMod val="50000"/>
                  </a:schemeClr>
                </a:solidFill>
              </a:rPr>
              <a:t>Activation</a:t>
            </a:r>
            <a:endParaRPr lang="en-US" sz="1600" dirty="0">
              <a:solidFill>
                <a:schemeClr val="bg1">
                  <a:lumMod val="50000"/>
                </a:schemeClr>
              </a:solidFill>
            </a:endParaRPr>
          </a:p>
        </p:txBody>
      </p:sp>
      <p:sp>
        <p:nvSpPr>
          <p:cNvPr id="16" name="Rectangle 15"/>
          <p:cNvSpPr/>
          <p:nvPr/>
        </p:nvSpPr>
        <p:spPr>
          <a:xfrm>
            <a:off x="4457700" y="4998193"/>
            <a:ext cx="1689100" cy="5715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solidFill>
                  <a:schemeClr val="bg1">
                    <a:lumMod val="50000"/>
                  </a:schemeClr>
                </a:solidFill>
              </a:rPr>
              <a:t>Retention</a:t>
            </a:r>
            <a:endParaRPr lang="en-US" sz="1600" dirty="0">
              <a:solidFill>
                <a:schemeClr val="bg1">
                  <a:lumMod val="50000"/>
                </a:schemeClr>
              </a:solidFill>
            </a:endParaRPr>
          </a:p>
        </p:txBody>
      </p:sp>
      <p:sp>
        <p:nvSpPr>
          <p:cNvPr id="17" name="Rectangle 16"/>
          <p:cNvSpPr/>
          <p:nvPr/>
        </p:nvSpPr>
        <p:spPr>
          <a:xfrm>
            <a:off x="6426200" y="4998193"/>
            <a:ext cx="1676400" cy="5715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solidFill>
                  <a:schemeClr val="bg1">
                    <a:lumMod val="50000"/>
                  </a:schemeClr>
                </a:solidFill>
              </a:rPr>
              <a:t>Referral</a:t>
            </a:r>
            <a:endParaRPr lang="en-US" sz="1600" dirty="0">
              <a:solidFill>
                <a:schemeClr val="bg1">
                  <a:lumMod val="50000"/>
                </a:schemeClr>
              </a:solidFill>
            </a:endParaRPr>
          </a:p>
        </p:txBody>
      </p:sp>
      <p:sp>
        <p:nvSpPr>
          <p:cNvPr id="18" name="TextBox 17"/>
          <p:cNvSpPr txBox="1"/>
          <p:nvPr/>
        </p:nvSpPr>
        <p:spPr>
          <a:xfrm>
            <a:off x="481010" y="5710234"/>
            <a:ext cx="190500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Total invite #</a:t>
            </a:r>
          </a:p>
          <a:p>
            <a:pPr marL="285750" indent="-285750">
              <a:buFont typeface="Arial" panose="020B0604020202020204" pitchFamily="34" charset="0"/>
              <a:buChar char="•"/>
            </a:pPr>
            <a:r>
              <a:rPr lang="en-US" sz="1400" dirty="0" smtClean="0"/>
              <a:t>Invite </a:t>
            </a:r>
            <a:r>
              <a:rPr lang="en-US" sz="1400" dirty="0" smtClean="0">
                <a:sym typeface="Wingdings" panose="05000000000000000000" pitchFamily="2" charset="2"/>
              </a:rPr>
              <a:t> sign-up page conversion</a:t>
            </a:r>
            <a:endParaRPr lang="en-US" sz="1400" dirty="0"/>
          </a:p>
        </p:txBody>
      </p:sp>
      <p:sp>
        <p:nvSpPr>
          <p:cNvPr id="19" name="TextBox 18"/>
          <p:cNvSpPr txBox="1"/>
          <p:nvPr/>
        </p:nvSpPr>
        <p:spPr>
          <a:xfrm>
            <a:off x="2386010" y="5710234"/>
            <a:ext cx="207169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#profiles completed</a:t>
            </a:r>
          </a:p>
          <a:p>
            <a:pPr marL="285750" indent="-285750">
              <a:buFont typeface="Arial" panose="020B0604020202020204" pitchFamily="34" charset="0"/>
              <a:buChar char="•"/>
            </a:pPr>
            <a:r>
              <a:rPr lang="en-US" sz="1400" dirty="0" smtClean="0"/>
              <a:t># of first posts/comments</a:t>
            </a:r>
            <a:endParaRPr lang="en-US" sz="1400" dirty="0"/>
          </a:p>
        </p:txBody>
      </p:sp>
      <p:sp>
        <p:nvSpPr>
          <p:cNvPr id="20" name="TextBox 19"/>
          <p:cNvSpPr txBox="1"/>
          <p:nvPr/>
        </p:nvSpPr>
        <p:spPr>
          <a:xfrm>
            <a:off x="4343394" y="5710233"/>
            <a:ext cx="19685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Frequency of visits</a:t>
            </a:r>
          </a:p>
          <a:p>
            <a:pPr marL="285750" indent="-285750">
              <a:buFont typeface="Arial" panose="020B0604020202020204" pitchFamily="34" charset="0"/>
              <a:buChar char="•"/>
            </a:pPr>
            <a:r>
              <a:rPr lang="en-US" sz="1400" dirty="0" smtClean="0"/>
              <a:t>Length of visit</a:t>
            </a:r>
            <a:endParaRPr lang="en-US" sz="1400" dirty="0"/>
          </a:p>
        </p:txBody>
      </p:sp>
      <p:sp>
        <p:nvSpPr>
          <p:cNvPr id="21" name="TextBox 20"/>
          <p:cNvSpPr txBox="1"/>
          <p:nvPr/>
        </p:nvSpPr>
        <p:spPr>
          <a:xfrm>
            <a:off x="6311894" y="5710233"/>
            <a:ext cx="1900232"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User to user referrals</a:t>
            </a:r>
            <a:endParaRPr lang="en-US" sz="1400" dirty="0"/>
          </a:p>
        </p:txBody>
      </p:sp>
    </p:spTree>
    <p:extLst>
      <p:ext uri="{BB962C8B-B14F-4D97-AF65-F5344CB8AC3E}">
        <p14:creationId xmlns:p14="http://schemas.microsoft.com/office/powerpoint/2010/main" val="1482858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000" b="1" dirty="0" smtClean="0"/>
              <a:t>Make the case why you (and your organizations) should think about technology and collaboration</a:t>
            </a:r>
          </a:p>
          <a:p>
            <a:r>
              <a:rPr lang="en-US" sz="2000" b="1" dirty="0" smtClean="0"/>
              <a:t>Provide an overview of the functionality and design of the HealthDoers Open Community</a:t>
            </a:r>
          </a:p>
          <a:p>
            <a:r>
              <a:rPr lang="en-US" sz="2000" b="1" dirty="0" smtClean="0"/>
              <a:t>Answer your questions and get your feedback so we can get started!</a:t>
            </a:r>
            <a:endParaRPr lang="en-US" sz="2000" b="1" dirty="0"/>
          </a:p>
        </p:txBody>
      </p:sp>
      <p:sp>
        <p:nvSpPr>
          <p:cNvPr id="3" name="Title 2"/>
          <p:cNvSpPr>
            <a:spLocks noGrp="1"/>
          </p:cNvSpPr>
          <p:nvPr>
            <p:ph type="title"/>
          </p:nvPr>
        </p:nvSpPr>
        <p:spPr/>
        <p:txBody>
          <a:bodyPr/>
          <a:lstStyle/>
          <a:p>
            <a:r>
              <a:rPr lang="en-US" dirty="0" smtClean="0"/>
              <a:t>Aims </a:t>
            </a:r>
            <a:endParaRPr lang="en-US" dirty="0"/>
          </a:p>
        </p:txBody>
      </p:sp>
      <p:sp>
        <p:nvSpPr>
          <p:cNvPr id="4" name="Slide Number Placeholder 3"/>
          <p:cNvSpPr>
            <a:spLocks noGrp="1"/>
          </p:cNvSpPr>
          <p:nvPr>
            <p:ph type="sldNum" sz="quarter" idx="4"/>
          </p:nvPr>
        </p:nvSpPr>
        <p:spPr/>
        <p:txBody>
          <a:bodyPr/>
          <a:lstStyle/>
          <a:p>
            <a:fld id="{5F0E034B-096C-9144-86DB-1369A517F5E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2</a:t>
            </a:r>
            <a:endParaRPr lang="en-US" dirty="0"/>
          </a:p>
        </p:txBody>
      </p:sp>
      <p:sp>
        <p:nvSpPr>
          <p:cNvPr id="4" name="Title 3"/>
          <p:cNvSpPr>
            <a:spLocks noGrp="1"/>
          </p:cNvSpPr>
          <p:nvPr>
            <p:ph type="title"/>
          </p:nvPr>
        </p:nvSpPr>
        <p:spPr/>
        <p:txBody>
          <a:bodyPr/>
          <a:lstStyle/>
          <a:p>
            <a:r>
              <a:rPr lang="en-US" dirty="0" smtClean="0"/>
              <a:t>HealthDoers Open Community Walk Through</a:t>
            </a:r>
            <a:endParaRPr lang="en-US" dirty="0"/>
          </a:p>
        </p:txBody>
      </p:sp>
      <p:sp>
        <p:nvSpPr>
          <p:cNvPr id="9" name="Right Arrow 8"/>
          <p:cNvSpPr/>
          <p:nvPr/>
        </p:nvSpPr>
        <p:spPr>
          <a:xfrm rot="19399467">
            <a:off x="559870" y="3590410"/>
            <a:ext cx="3432174" cy="232012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smtClean="0"/>
              <a:t>Should receive via email post conference</a:t>
            </a:r>
            <a:endParaRPr lang="en-US" b="1" dirty="0"/>
          </a:p>
        </p:txBody>
      </p:sp>
      <p:sp>
        <p:nvSpPr>
          <p:cNvPr id="7" name="TextBox 6"/>
          <p:cNvSpPr txBox="1"/>
          <p:nvPr/>
        </p:nvSpPr>
        <p:spPr>
          <a:xfrm>
            <a:off x="3228975" y="2821508"/>
            <a:ext cx="3529013" cy="369332"/>
          </a:xfrm>
          <a:prstGeom prst="rect">
            <a:avLst/>
          </a:prstGeom>
          <a:noFill/>
        </p:spPr>
        <p:txBody>
          <a:bodyPr wrap="square" rtlCol="0">
            <a:spAutoFit/>
          </a:bodyPr>
          <a:lstStyle/>
          <a:p>
            <a:r>
              <a:rPr lang="en-US" dirty="0" smtClean="0">
                <a:hlinkClick r:id="rId3"/>
              </a:rPr>
              <a:t>Now let’s go to the JOIN page</a:t>
            </a:r>
            <a:endParaRPr lang="en-US" dirty="0"/>
          </a:p>
        </p:txBody>
      </p:sp>
    </p:spTree>
    <p:extLst>
      <p:ext uri="{BB962C8B-B14F-4D97-AF65-F5344CB8AC3E}">
        <p14:creationId xmlns:p14="http://schemas.microsoft.com/office/powerpoint/2010/main" val="10290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2813" y="2879678"/>
            <a:ext cx="7318374" cy="498773"/>
          </a:xfrm>
        </p:spPr>
        <p:txBody>
          <a:bodyPr>
            <a:normAutofit/>
          </a:bodyPr>
          <a:lstStyle/>
          <a:p>
            <a:r>
              <a:rPr lang="en-US" sz="2400" dirty="0" smtClean="0">
                <a:hlinkClick r:id="rId3"/>
              </a:rPr>
              <a:t>http://healthdoers.bravenew.com/</a:t>
            </a:r>
            <a:endParaRPr lang="en-US" sz="2400" dirty="0" smtClean="0"/>
          </a:p>
        </p:txBody>
      </p:sp>
      <p:sp>
        <p:nvSpPr>
          <p:cNvPr id="3" name="Slide Number Placeholder 2"/>
          <p:cNvSpPr>
            <a:spLocks noGrp="1"/>
          </p:cNvSpPr>
          <p:nvPr>
            <p:ph type="sldNum" sz="quarter" idx="12"/>
          </p:nvPr>
        </p:nvSpPr>
        <p:spPr/>
        <p:txBody>
          <a:bodyPr/>
          <a:lstStyle/>
          <a:p>
            <a:r>
              <a:rPr lang="en-US" dirty="0"/>
              <a:t>2</a:t>
            </a:r>
          </a:p>
        </p:txBody>
      </p:sp>
      <p:sp>
        <p:nvSpPr>
          <p:cNvPr id="4" name="Title 3"/>
          <p:cNvSpPr>
            <a:spLocks noGrp="1"/>
          </p:cNvSpPr>
          <p:nvPr>
            <p:ph type="title"/>
          </p:nvPr>
        </p:nvSpPr>
        <p:spPr/>
        <p:txBody>
          <a:bodyPr/>
          <a:lstStyle/>
          <a:p>
            <a:r>
              <a:rPr lang="en-US" dirty="0" smtClean="0"/>
              <a:t>HealthDoers Open Community Walk Through</a:t>
            </a:r>
            <a:endParaRPr lang="en-US" dirty="0"/>
          </a:p>
        </p:txBody>
      </p:sp>
      <p:sp>
        <p:nvSpPr>
          <p:cNvPr id="9" name="Right Arrow 8"/>
          <p:cNvSpPr/>
          <p:nvPr/>
        </p:nvSpPr>
        <p:spPr>
          <a:xfrm rot="19399467">
            <a:off x="559870" y="3590410"/>
            <a:ext cx="3432174" cy="232012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smtClean="0"/>
              <a:t>Bookmark this Page!</a:t>
            </a:r>
            <a:endParaRPr lang="en-US" b="1" dirty="0"/>
          </a:p>
        </p:txBody>
      </p:sp>
    </p:spTree>
    <p:extLst>
      <p:ext uri="{BB962C8B-B14F-4D97-AF65-F5344CB8AC3E}">
        <p14:creationId xmlns:p14="http://schemas.microsoft.com/office/powerpoint/2010/main" val="21337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743197" y="1497795"/>
            <a:ext cx="5889886" cy="4572000"/>
          </a:xfrm>
        </p:spPr>
        <p:txBody>
          <a:bodyPr>
            <a:normAutofit/>
          </a:bodyPr>
          <a:lstStyle/>
          <a:p>
            <a:endParaRPr lang="en-US" dirty="0" smtClean="0">
              <a:hlinkClick r:id="rId2"/>
            </a:endParaRPr>
          </a:p>
          <a:p>
            <a:r>
              <a:rPr lang="en-US" dirty="0"/>
              <a:t>Walk through of the Open </a:t>
            </a:r>
            <a:r>
              <a:rPr lang="en-US" dirty="0" smtClean="0"/>
              <a:t>Community  and more orientation videos: https</a:t>
            </a:r>
            <a:r>
              <a:rPr lang="en-US" dirty="0"/>
              <a:t>://</a:t>
            </a:r>
            <a:r>
              <a:rPr lang="en-US" dirty="0" smtClean="0"/>
              <a:t>vimeo.com/134324003</a:t>
            </a:r>
            <a:endParaRPr lang="en-US" dirty="0" smtClean="0">
              <a:hlinkClick r:id="rId2"/>
            </a:endParaRPr>
          </a:p>
          <a:p>
            <a:r>
              <a:rPr lang="en-US" dirty="0" smtClean="0"/>
              <a:t>Do you want to chat, share ideas? Are you excited? Please reach out at </a:t>
            </a:r>
            <a:r>
              <a:rPr lang="en-US" dirty="0" smtClean="0">
                <a:hlinkClick r:id="rId2"/>
              </a:rPr>
              <a:t>jkirtane@nrhi.org</a:t>
            </a:r>
            <a:r>
              <a:rPr lang="en-US" dirty="0" smtClean="0"/>
              <a:t> </a:t>
            </a:r>
          </a:p>
          <a:p>
            <a:r>
              <a:rPr lang="en-US" dirty="0" smtClean="0"/>
              <a:t>Issues or questions? </a:t>
            </a:r>
            <a:r>
              <a:rPr lang="en-US" dirty="0" smtClean="0">
                <a:hlinkClick r:id="rId3"/>
              </a:rPr>
              <a:t>healthdoers@nrhi.org</a:t>
            </a:r>
            <a:r>
              <a:rPr lang="en-US" dirty="0" smtClean="0"/>
              <a:t> </a:t>
            </a:r>
          </a:p>
          <a:p>
            <a:endParaRPr lang="en-US" dirty="0" smtClean="0"/>
          </a:p>
          <a:p>
            <a:pPr lvl="1"/>
            <a:endParaRPr lang="en-US" sz="1400" dirty="0" smtClean="0"/>
          </a:p>
          <a:p>
            <a:pPr lvl="1"/>
            <a:endParaRPr lang="en-US" sz="1400" dirty="0" smtClean="0"/>
          </a:p>
          <a:p>
            <a:endParaRPr lang="en-US" dirty="0"/>
          </a:p>
        </p:txBody>
      </p:sp>
      <p:sp>
        <p:nvSpPr>
          <p:cNvPr id="3" name="Title 2"/>
          <p:cNvSpPr>
            <a:spLocks noGrp="1"/>
          </p:cNvSpPr>
          <p:nvPr>
            <p:ph type="title"/>
          </p:nvPr>
        </p:nvSpPr>
        <p:spPr/>
        <p:txBody>
          <a:bodyPr/>
          <a:lstStyle/>
          <a:p>
            <a:r>
              <a:rPr lang="en-US" dirty="0" smtClean="0"/>
              <a:t>Questions? Thank you!</a:t>
            </a:r>
            <a:endParaRPr lang="en-US" dirty="0"/>
          </a:p>
        </p:txBody>
      </p:sp>
      <p:sp>
        <p:nvSpPr>
          <p:cNvPr id="4" name="Slide Number Placeholder 3"/>
          <p:cNvSpPr>
            <a:spLocks noGrp="1"/>
          </p:cNvSpPr>
          <p:nvPr>
            <p:ph type="sldNum" sz="quarter" idx="4"/>
          </p:nvPr>
        </p:nvSpPr>
        <p:spPr/>
        <p:txBody>
          <a:bodyPr/>
          <a:lstStyle/>
          <a:p>
            <a:fld id="{5F0E034B-096C-9144-86DB-1369A517F5E1}" type="slidenum">
              <a:rPr lang="en-US" smtClean="0"/>
              <a:pPr/>
              <a:t>22</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14" y="1554946"/>
            <a:ext cx="2374853" cy="3290723"/>
          </a:xfrm>
          <a:prstGeom prst="rect">
            <a:avLst/>
          </a:prstGeom>
        </p:spPr>
      </p:pic>
      <p:sp>
        <p:nvSpPr>
          <p:cNvPr id="8" name="Rectangle 7"/>
          <p:cNvSpPr/>
          <p:nvPr/>
        </p:nvSpPr>
        <p:spPr>
          <a:xfrm>
            <a:off x="2937309" y="3787890"/>
            <a:ext cx="5840847" cy="1661993"/>
          </a:xfrm>
          <a:prstGeom prst="rect">
            <a:avLst/>
          </a:prstGeom>
        </p:spPr>
        <p:txBody>
          <a:bodyPr wrap="square">
            <a:spAutoFit/>
          </a:bodyPr>
          <a:lstStyle/>
          <a:p>
            <a:r>
              <a:rPr lang="en-US" dirty="0" smtClean="0"/>
              <a:t>Can’t wait to read more?</a:t>
            </a:r>
            <a:endParaRPr lang="en-US" dirty="0"/>
          </a:p>
          <a:p>
            <a:pPr lvl="1"/>
            <a:r>
              <a:rPr lang="en-US" sz="1400" dirty="0" smtClean="0">
                <a:hlinkClick r:id="rId5"/>
              </a:rPr>
              <a:t>Online </a:t>
            </a:r>
            <a:r>
              <a:rPr lang="en-US" sz="1400" dirty="0">
                <a:hlinkClick r:id="rId5"/>
              </a:rPr>
              <a:t>Community Strategy Framework</a:t>
            </a:r>
            <a:r>
              <a:rPr lang="en-US" sz="1400" dirty="0"/>
              <a:t>, Lauren DeLong</a:t>
            </a:r>
          </a:p>
          <a:p>
            <a:pPr lvl="1"/>
            <a:r>
              <a:rPr lang="en-US" sz="1400" dirty="0">
                <a:hlinkClick r:id="rId6"/>
              </a:rPr>
              <a:t>Online Community: Heart of Social Strategy</a:t>
            </a:r>
            <a:r>
              <a:rPr lang="en-US" sz="1400" dirty="0"/>
              <a:t>, Lithium</a:t>
            </a:r>
          </a:p>
          <a:p>
            <a:pPr lvl="1"/>
            <a:r>
              <a:rPr lang="en-US" sz="1400" dirty="0">
                <a:hlinkClick r:id="rId7"/>
              </a:rPr>
              <a:t>The Ultimate Framework for Planning an Online Community Strategy</a:t>
            </a:r>
            <a:r>
              <a:rPr lang="en-US" sz="1400" dirty="0"/>
              <a:t>, Socious</a:t>
            </a:r>
          </a:p>
          <a:p>
            <a:pPr lvl="1"/>
            <a:r>
              <a:rPr lang="en-US" sz="1400" dirty="0">
                <a:hlinkClick r:id="rId8"/>
              </a:rPr>
              <a:t>Community Maturity Model</a:t>
            </a:r>
            <a:r>
              <a:rPr lang="en-US" sz="1400" dirty="0"/>
              <a:t>, The Community Roundtable</a:t>
            </a:r>
          </a:p>
          <a:p>
            <a:pPr lvl="1"/>
            <a:r>
              <a:rPr lang="en-US" sz="1400" dirty="0">
                <a:hlinkClick r:id="rId9"/>
              </a:rPr>
              <a:t>Blogs to read</a:t>
            </a:r>
            <a:r>
              <a:rPr lang="en-US" sz="1400" dirty="0"/>
              <a:t>, The Community Roundtable</a:t>
            </a:r>
          </a:p>
        </p:txBody>
      </p:sp>
    </p:spTree>
    <p:extLst>
      <p:ext uri="{BB962C8B-B14F-4D97-AF65-F5344CB8AC3E}">
        <p14:creationId xmlns:p14="http://schemas.microsoft.com/office/powerpoint/2010/main" val="749433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2813" y="2879678"/>
            <a:ext cx="7318374" cy="498773"/>
          </a:xfrm>
        </p:spPr>
        <p:txBody>
          <a:bodyPr>
            <a:normAutofit fontScale="62500" lnSpcReduction="20000"/>
          </a:bodyPr>
          <a:lstStyle/>
          <a:p>
            <a:r>
              <a:rPr lang="en-US" sz="2400" dirty="0" smtClean="0">
                <a:hlinkClick r:id="rId3" action="ppaction://hlinkfile"/>
              </a:rPr>
              <a:t>..\Desktop\FAST TRACK Collaborative Health Network Orientation-HD (1).mp4</a:t>
            </a:r>
            <a:r>
              <a:rPr lang="en-US" sz="2400" dirty="0" smtClean="0">
                <a:hlinkClick r:id="rId4"/>
              </a:rPr>
              <a:t>/</a:t>
            </a:r>
            <a:endParaRPr lang="en-US" sz="2400" dirty="0" smtClean="0"/>
          </a:p>
        </p:txBody>
      </p:sp>
      <p:sp>
        <p:nvSpPr>
          <p:cNvPr id="3" name="Slide Number Placeholder 2"/>
          <p:cNvSpPr>
            <a:spLocks noGrp="1"/>
          </p:cNvSpPr>
          <p:nvPr>
            <p:ph type="sldNum" sz="quarter" idx="12"/>
          </p:nvPr>
        </p:nvSpPr>
        <p:spPr/>
        <p:txBody>
          <a:bodyPr/>
          <a:lstStyle/>
          <a:p>
            <a:r>
              <a:rPr lang="en-US" dirty="0"/>
              <a:t>2</a:t>
            </a:r>
          </a:p>
        </p:txBody>
      </p:sp>
      <p:sp>
        <p:nvSpPr>
          <p:cNvPr id="4" name="Title 3"/>
          <p:cNvSpPr>
            <a:spLocks noGrp="1"/>
          </p:cNvSpPr>
          <p:nvPr>
            <p:ph type="title"/>
          </p:nvPr>
        </p:nvSpPr>
        <p:spPr/>
        <p:txBody>
          <a:bodyPr/>
          <a:lstStyle/>
          <a:p>
            <a:r>
              <a:rPr lang="en-US" dirty="0" smtClean="0"/>
              <a:t>HealthDoers Open Community Walk Through - Vimeo</a:t>
            </a:r>
            <a:endParaRPr lang="en-US" dirty="0"/>
          </a:p>
        </p:txBody>
      </p:sp>
      <p:sp>
        <p:nvSpPr>
          <p:cNvPr id="9" name="Right Arrow 8"/>
          <p:cNvSpPr/>
          <p:nvPr/>
        </p:nvSpPr>
        <p:spPr>
          <a:xfrm rot="19399467">
            <a:off x="559870" y="3590410"/>
            <a:ext cx="3432174" cy="232012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smtClean="0"/>
              <a:t>Bookmark this Page!</a:t>
            </a:r>
            <a:endParaRPr lang="en-US" b="1" dirty="0"/>
          </a:p>
        </p:txBody>
      </p:sp>
    </p:spTree>
    <p:extLst>
      <p:ext uri="{BB962C8B-B14F-4D97-AF65-F5344CB8AC3E}">
        <p14:creationId xmlns:p14="http://schemas.microsoft.com/office/powerpoint/2010/main" val="419280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743197" y="1497795"/>
            <a:ext cx="5889886" cy="4572000"/>
          </a:xfrm>
        </p:spPr>
        <p:txBody>
          <a:bodyPr>
            <a:normAutofit/>
          </a:bodyPr>
          <a:lstStyle/>
          <a:p>
            <a:r>
              <a:rPr lang="en-US" dirty="0" smtClean="0"/>
              <a:t>Joined the Network for Regional Healthcare Improvement (NRHI) in 2014 to lead the Collaborative Health Network, launched with the support of the Robert Wood Johnson Foundation</a:t>
            </a:r>
          </a:p>
          <a:p>
            <a:r>
              <a:rPr lang="en-US" dirty="0" smtClean="0"/>
              <a:t>Worked for the federal government from 2009-2014 based out of the Office for the National Coordinator for HIT</a:t>
            </a:r>
          </a:p>
          <a:p>
            <a:pPr lvl="1"/>
            <a:r>
              <a:rPr lang="en-US" sz="1400" dirty="0" smtClean="0"/>
              <a:t>Acting Director/Dissemination lead for the Beacon Community Program</a:t>
            </a:r>
          </a:p>
          <a:p>
            <a:pPr lvl="1"/>
            <a:r>
              <a:rPr lang="en-US" sz="1400" dirty="0" smtClean="0"/>
              <a:t>Member of the HHS Partnership for Patients working group, focusing on care transitions</a:t>
            </a:r>
          </a:p>
          <a:p>
            <a:pPr lvl="1"/>
            <a:r>
              <a:rPr lang="en-US" sz="1400" dirty="0" smtClean="0"/>
              <a:t>Working on CMMI Health Care Innovation Awards</a:t>
            </a:r>
          </a:p>
          <a:p>
            <a:r>
              <a:rPr lang="en-US" dirty="0" smtClean="0"/>
              <a:t>Spent 10 years working as a private sector strategy consultant for hospitals and healthcare systems</a:t>
            </a:r>
          </a:p>
          <a:p>
            <a:pPr lvl="1"/>
            <a:endParaRPr lang="en-US" sz="1400" dirty="0" smtClean="0"/>
          </a:p>
          <a:p>
            <a:pPr lvl="1"/>
            <a:endParaRPr lang="en-US" sz="1400" dirty="0" smtClean="0"/>
          </a:p>
          <a:p>
            <a:endParaRPr lang="en-US" dirty="0"/>
          </a:p>
        </p:txBody>
      </p:sp>
      <p:sp>
        <p:nvSpPr>
          <p:cNvPr id="3" name="Title 2"/>
          <p:cNvSpPr>
            <a:spLocks noGrp="1"/>
          </p:cNvSpPr>
          <p:nvPr>
            <p:ph type="title"/>
          </p:nvPr>
        </p:nvSpPr>
        <p:spPr/>
        <p:txBody>
          <a:bodyPr/>
          <a:lstStyle/>
          <a:p>
            <a:r>
              <a:rPr lang="en-US" dirty="0" smtClean="0"/>
              <a:t>It’s Nice to Meet You!</a:t>
            </a:r>
            <a:endParaRPr lang="en-US" dirty="0"/>
          </a:p>
        </p:txBody>
      </p:sp>
      <p:sp>
        <p:nvSpPr>
          <p:cNvPr id="4" name="Slide Number Placeholder 3"/>
          <p:cNvSpPr>
            <a:spLocks noGrp="1"/>
          </p:cNvSpPr>
          <p:nvPr>
            <p:ph type="sldNum" sz="quarter" idx="4"/>
          </p:nvPr>
        </p:nvSpPr>
        <p:spPr/>
        <p:txBody>
          <a:bodyPr/>
          <a:lstStyle/>
          <a:p>
            <a:fld id="{5F0E034B-096C-9144-86DB-1369A517F5E1}" type="slidenum">
              <a:rPr lang="en-US" smtClean="0"/>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4" y="1554946"/>
            <a:ext cx="2374853" cy="3290723"/>
          </a:xfrm>
          <a:prstGeom prst="rect">
            <a:avLst/>
          </a:prstGeom>
        </p:spPr>
      </p:pic>
      <p:sp>
        <p:nvSpPr>
          <p:cNvPr id="6" name="Rectangle 5"/>
          <p:cNvSpPr/>
          <p:nvPr/>
        </p:nvSpPr>
        <p:spPr>
          <a:xfrm>
            <a:off x="412764" y="5085947"/>
            <a:ext cx="8252904" cy="1200329"/>
          </a:xfrm>
          <a:prstGeom prst="rect">
            <a:avLst/>
          </a:prstGeom>
        </p:spPr>
        <p:txBody>
          <a:bodyPr wrap="square">
            <a:spAutoFit/>
          </a:bodyPr>
          <a:lstStyle/>
          <a:p>
            <a:pPr>
              <a:spcAft>
                <a:spcPts val="800"/>
              </a:spcAft>
            </a:pPr>
            <a:r>
              <a:rPr lang="en-US" b="1" dirty="0">
                <a:solidFill>
                  <a:schemeClr val="accent3">
                    <a:lumMod val="75000"/>
                  </a:schemeClr>
                </a:solidFill>
              </a:rPr>
              <a:t>“The world doesn’t change one person at a time.  It changes as networks of relationships form among people who discover they have a common cause and vision of what is possible.   It is critical connection, not critical mass.” Margaret Wheatley</a:t>
            </a:r>
          </a:p>
        </p:txBody>
      </p:sp>
    </p:spTree>
    <p:extLst>
      <p:ext uri="{BB962C8B-B14F-4D97-AF65-F5344CB8AC3E}">
        <p14:creationId xmlns:p14="http://schemas.microsoft.com/office/powerpoint/2010/main" val="234811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73198" y="2989941"/>
            <a:ext cx="6600600" cy="3445329"/>
          </a:xfrm>
        </p:spPr>
        <p:txBody>
          <a:bodyPr>
            <a:noAutofit/>
          </a:bodyPr>
          <a:lstStyle/>
          <a:p>
            <a:pPr marL="342900" indent="-342900" algn="l">
              <a:buFont typeface="Arial" panose="020B0604020202020204" pitchFamily="34" charset="0"/>
              <a:buChar char="•"/>
            </a:pPr>
            <a:r>
              <a:rPr lang="en-US" sz="2000" dirty="0" smtClean="0"/>
              <a:t>Moving knowledge Management to “Social Learning”</a:t>
            </a:r>
          </a:p>
          <a:p>
            <a:pPr marL="342900" indent="-342900" algn="l">
              <a:buFont typeface="Arial" panose="020B0604020202020204" pitchFamily="34" charset="0"/>
              <a:buChar char="•"/>
            </a:pPr>
            <a:r>
              <a:rPr lang="en-US" sz="2000" dirty="0" smtClean="0"/>
              <a:t>Best practice and Lessons Learned</a:t>
            </a:r>
          </a:p>
        </p:txBody>
      </p:sp>
      <p:sp>
        <p:nvSpPr>
          <p:cNvPr id="3" name="Slide Number Placeholder 2"/>
          <p:cNvSpPr>
            <a:spLocks noGrp="1"/>
          </p:cNvSpPr>
          <p:nvPr>
            <p:ph type="sldNum" sz="quarter" idx="12"/>
          </p:nvPr>
        </p:nvSpPr>
        <p:spPr/>
        <p:txBody>
          <a:bodyPr/>
          <a:lstStyle/>
          <a:p>
            <a:r>
              <a:rPr lang="en-US" dirty="0" smtClean="0"/>
              <a:t>1</a:t>
            </a:r>
            <a:endParaRPr lang="en-US" dirty="0"/>
          </a:p>
        </p:txBody>
      </p:sp>
      <p:sp>
        <p:nvSpPr>
          <p:cNvPr id="4" name="Title 3"/>
          <p:cNvSpPr>
            <a:spLocks noGrp="1"/>
          </p:cNvSpPr>
          <p:nvPr>
            <p:ph type="title"/>
          </p:nvPr>
        </p:nvSpPr>
        <p:spPr/>
        <p:txBody>
          <a:bodyPr/>
          <a:lstStyle/>
          <a:p>
            <a:r>
              <a:rPr lang="en-US" dirty="0" smtClean="0"/>
              <a:t>How Can Technology Accelerate Collaboration?</a:t>
            </a:r>
            <a:endParaRPr lang="en-US" dirty="0"/>
          </a:p>
        </p:txBody>
      </p:sp>
    </p:spTree>
    <p:extLst>
      <p:ext uri="{BB962C8B-B14F-4D97-AF65-F5344CB8AC3E}">
        <p14:creationId xmlns:p14="http://schemas.microsoft.com/office/powerpoint/2010/main" val="1902862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Technology + Collaboration = ?</a:t>
            </a:r>
            <a:endParaRPr lang="en-US" sz="2800" dirty="0"/>
          </a:p>
        </p:txBody>
      </p:sp>
      <p:pic>
        <p:nvPicPr>
          <p:cNvPr id="10" name="Picture 9"/>
          <p:cNvPicPr>
            <a:picLocks noChangeAspect="1"/>
          </p:cNvPicPr>
          <p:nvPr/>
        </p:nvPicPr>
        <p:blipFill rotWithShape="1">
          <a:blip r:embed="rId2"/>
          <a:srcRect l="10829" t="35297" r="66590" b="29883"/>
          <a:stretch/>
        </p:blipFill>
        <p:spPr>
          <a:xfrm>
            <a:off x="2014538" y="1443038"/>
            <a:ext cx="5505112" cy="4772647"/>
          </a:xfrm>
          <a:prstGeom prst="rect">
            <a:avLst/>
          </a:prstGeom>
        </p:spPr>
      </p:pic>
    </p:spTree>
    <p:extLst>
      <p:ext uri="{BB962C8B-B14F-4D97-AF65-F5344CB8AC3E}">
        <p14:creationId xmlns:p14="http://schemas.microsoft.com/office/powerpoint/2010/main" val="3914235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Technology + Collaboration = ?</a:t>
            </a:r>
            <a:endParaRPr lang="en-US" sz="2800" dirty="0"/>
          </a:p>
        </p:txBody>
      </p:sp>
      <p:pic>
        <p:nvPicPr>
          <p:cNvPr id="8" name="Picture 7"/>
          <p:cNvPicPr>
            <a:picLocks noChangeAspect="1"/>
          </p:cNvPicPr>
          <p:nvPr/>
        </p:nvPicPr>
        <p:blipFill rotWithShape="1">
          <a:blip r:embed="rId2"/>
          <a:srcRect l="21082" t="37244" r="54839" b="21875"/>
          <a:stretch/>
        </p:blipFill>
        <p:spPr>
          <a:xfrm>
            <a:off x="2162365" y="1595750"/>
            <a:ext cx="4813173" cy="4594394"/>
          </a:xfrm>
          <a:prstGeom prst="rect">
            <a:avLst/>
          </a:prstGeom>
        </p:spPr>
      </p:pic>
    </p:spTree>
    <p:extLst>
      <p:ext uri="{BB962C8B-B14F-4D97-AF65-F5344CB8AC3E}">
        <p14:creationId xmlns:p14="http://schemas.microsoft.com/office/powerpoint/2010/main" val="3193031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09600" y="3805243"/>
            <a:ext cx="8077200" cy="2438400"/>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normAutofit/>
          </a:bodyPr>
          <a:lstStyle/>
          <a:p>
            <a:pPr algn="l"/>
            <a:r>
              <a:rPr lang="en-US" sz="2800" dirty="0" smtClean="0"/>
              <a:t>Why do we need to be online?</a:t>
            </a:r>
            <a:endParaRPr lang="en-US" sz="2800" dirty="0"/>
          </a:p>
        </p:txBody>
      </p:sp>
      <p:sp>
        <p:nvSpPr>
          <p:cNvPr id="3" name="Content Placeholder 2"/>
          <p:cNvSpPr>
            <a:spLocks noGrp="1"/>
          </p:cNvSpPr>
          <p:nvPr>
            <p:ph idx="1"/>
          </p:nvPr>
        </p:nvSpPr>
        <p:spPr>
          <a:xfrm>
            <a:off x="153988" y="1722437"/>
            <a:ext cx="8837612" cy="4830763"/>
          </a:xfrm>
        </p:spPr>
        <p:txBody>
          <a:bodyPr/>
          <a:lstStyle/>
          <a:p>
            <a:r>
              <a:rPr lang="en-US" sz="2000" dirty="0" smtClean="0"/>
              <a:t>We recognize the value of in-person convenings to build trust and forge new connections.</a:t>
            </a:r>
          </a:p>
          <a:p>
            <a:r>
              <a:rPr lang="en-US" sz="2000" dirty="0" smtClean="0"/>
              <a:t>But, we are not together all the time, do not always know who in our network might have the answers and guidance we need, and we may not always have opportunities for rising stars to meet and engage with their peers.</a:t>
            </a:r>
          </a:p>
          <a:p>
            <a:endParaRPr lang="en-US" sz="2000" dirty="0" smtClean="0"/>
          </a:p>
        </p:txBody>
      </p:sp>
      <p:sp>
        <p:nvSpPr>
          <p:cNvPr id="4" name="TextBox 3"/>
          <p:cNvSpPr txBox="1"/>
          <p:nvPr/>
        </p:nvSpPr>
        <p:spPr>
          <a:xfrm>
            <a:off x="685800" y="3851915"/>
            <a:ext cx="7467600" cy="1754326"/>
          </a:xfrm>
          <a:prstGeom prst="rect">
            <a:avLst/>
          </a:prstGeom>
          <a:noFill/>
        </p:spPr>
        <p:txBody>
          <a:bodyPr wrap="square" rtlCol="0">
            <a:spAutoFit/>
          </a:bodyPr>
          <a:lstStyle/>
          <a:p>
            <a:r>
              <a:rPr lang="en-US" b="1" dirty="0" smtClean="0">
                <a:solidFill>
                  <a:schemeClr val="accent3">
                    <a:lumMod val="75000"/>
                  </a:schemeClr>
                </a:solidFill>
              </a:rPr>
              <a:t>“Social tools leave a digital audit trail, documenting our learning journey - often an unfolding story - and leaving a path for others to follow.”</a:t>
            </a:r>
          </a:p>
          <a:p>
            <a:endParaRPr lang="en-US" b="1" dirty="0">
              <a:solidFill>
                <a:schemeClr val="accent3">
                  <a:lumMod val="75000"/>
                </a:schemeClr>
              </a:solidFill>
            </a:endParaRPr>
          </a:p>
          <a:p>
            <a:r>
              <a:rPr lang="en-US" b="1" dirty="0" smtClean="0">
                <a:solidFill>
                  <a:schemeClr val="accent3">
                    <a:lumMod val="75000"/>
                  </a:schemeClr>
                </a:solidFill>
              </a:rPr>
              <a:t>“…online communities are most useful when they address failures in the operation of offline communities.”</a:t>
            </a:r>
          </a:p>
        </p:txBody>
      </p:sp>
      <p:sp>
        <p:nvSpPr>
          <p:cNvPr id="5" name="TextBox 4"/>
          <p:cNvSpPr txBox="1"/>
          <p:nvPr/>
        </p:nvSpPr>
        <p:spPr>
          <a:xfrm>
            <a:off x="5715000" y="5612914"/>
            <a:ext cx="3352800" cy="523220"/>
          </a:xfrm>
          <a:prstGeom prst="rect">
            <a:avLst/>
          </a:prstGeom>
          <a:noFill/>
        </p:spPr>
        <p:txBody>
          <a:bodyPr wrap="square" rtlCol="0">
            <a:spAutoFit/>
          </a:bodyPr>
          <a:lstStyle/>
          <a:p>
            <a:r>
              <a:rPr lang="en-US" sz="1400" b="1" dirty="0" smtClean="0">
                <a:solidFill>
                  <a:schemeClr val="accent3">
                    <a:lumMod val="75000"/>
                  </a:schemeClr>
                </a:solidFill>
              </a:rPr>
              <a:t>From </a:t>
            </a:r>
            <a:r>
              <a:rPr lang="en-US" sz="1400" b="1" u="sng" dirty="0" smtClean="0">
                <a:solidFill>
                  <a:schemeClr val="accent3">
                    <a:lumMod val="75000"/>
                  </a:schemeClr>
                </a:solidFill>
              </a:rPr>
              <a:t>The New Social Learning</a:t>
            </a:r>
            <a:r>
              <a:rPr lang="en-US" sz="1400" b="1" dirty="0" smtClean="0">
                <a:solidFill>
                  <a:schemeClr val="accent3">
                    <a:lumMod val="75000"/>
                  </a:schemeClr>
                </a:solidFill>
              </a:rPr>
              <a:t> by Bingham and Conner</a:t>
            </a:r>
            <a:endParaRPr lang="en-US" sz="1400" b="1" dirty="0">
              <a:solidFill>
                <a:schemeClr val="accent3">
                  <a:lumMod val="75000"/>
                </a:schemeClr>
              </a:solidFill>
            </a:endParaRPr>
          </a:p>
        </p:txBody>
      </p:sp>
    </p:spTree>
    <p:extLst>
      <p:ext uri="{BB962C8B-B14F-4D97-AF65-F5344CB8AC3E}">
        <p14:creationId xmlns:p14="http://schemas.microsoft.com/office/powerpoint/2010/main" val="4152177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182" y="425898"/>
            <a:ext cx="8534400" cy="758952"/>
          </a:xfrm>
        </p:spPr>
        <p:txBody>
          <a:bodyPr>
            <a:noAutofit/>
          </a:bodyPr>
          <a:lstStyle/>
          <a:p>
            <a:r>
              <a:rPr lang="en-US" dirty="0" smtClean="0"/>
              <a:t>Online Knowledge Management Vs. Social/Collaborative Platforms – We Need Both!</a:t>
            </a:r>
            <a:endParaRPr lang="en-US" dirty="0"/>
          </a:p>
        </p:txBody>
      </p:sp>
      <p:sp>
        <p:nvSpPr>
          <p:cNvPr id="4" name="Slide Number Placeholder 3"/>
          <p:cNvSpPr>
            <a:spLocks noGrp="1"/>
          </p:cNvSpPr>
          <p:nvPr>
            <p:ph type="sldNum" sz="quarter" idx="4"/>
          </p:nvPr>
        </p:nvSpPr>
        <p:spPr/>
        <p:txBody>
          <a:bodyPr/>
          <a:lstStyle/>
          <a:p>
            <a:fld id="{5F0E034B-096C-9144-86DB-1369A517F5E1}" type="slidenum">
              <a:rPr lang="en-US" smtClean="0"/>
              <a:pPr/>
              <a:t>8</a:t>
            </a:fld>
            <a:endParaRPr lang="en-US" dirty="0"/>
          </a:p>
        </p:txBody>
      </p:sp>
      <p:sp>
        <p:nvSpPr>
          <p:cNvPr id="6" name="Rectangle 5"/>
          <p:cNvSpPr/>
          <p:nvPr/>
        </p:nvSpPr>
        <p:spPr>
          <a:xfrm>
            <a:off x="435429" y="1654629"/>
            <a:ext cx="3701142" cy="84182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t>Knowledge Management</a:t>
            </a:r>
            <a:endParaRPr lang="en-US" sz="2000" b="1" dirty="0"/>
          </a:p>
        </p:txBody>
      </p:sp>
      <p:sp>
        <p:nvSpPr>
          <p:cNvPr id="7" name="Rectangle 6"/>
          <p:cNvSpPr/>
          <p:nvPr/>
        </p:nvSpPr>
        <p:spPr>
          <a:xfrm>
            <a:off x="4848414" y="1654629"/>
            <a:ext cx="3701142" cy="84182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t>Social/Collaborative Platforms</a:t>
            </a:r>
            <a:endParaRPr lang="en-US" sz="2000" b="1" dirty="0"/>
          </a:p>
        </p:txBody>
      </p:sp>
      <p:sp>
        <p:nvSpPr>
          <p:cNvPr id="8" name="Rectangle 7"/>
          <p:cNvSpPr/>
          <p:nvPr/>
        </p:nvSpPr>
        <p:spPr>
          <a:xfrm>
            <a:off x="435429" y="2641600"/>
            <a:ext cx="3701142" cy="36430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9" name="Rectangle 8"/>
          <p:cNvSpPr/>
          <p:nvPr/>
        </p:nvSpPr>
        <p:spPr>
          <a:xfrm>
            <a:off x="4848414" y="2648858"/>
            <a:ext cx="3701142" cy="36430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spcBef>
                <a:spcPts val="500"/>
              </a:spcBef>
            </a:pPr>
            <a:endParaRPr lang="en-US" dirty="0"/>
          </a:p>
        </p:txBody>
      </p:sp>
      <p:sp>
        <p:nvSpPr>
          <p:cNvPr id="10" name="Content Placeholder 3"/>
          <p:cNvSpPr>
            <a:spLocks noGrp="1"/>
          </p:cNvSpPr>
          <p:nvPr>
            <p:ph sz="quarter" idx="4294967295"/>
          </p:nvPr>
        </p:nvSpPr>
        <p:spPr>
          <a:xfrm>
            <a:off x="461406" y="2596407"/>
            <a:ext cx="3675165" cy="3818404"/>
          </a:xfrm>
          <a:prstGeom prst="rect">
            <a:avLst/>
          </a:prstGeom>
        </p:spPr>
        <p:txBody>
          <a:bodyPr>
            <a:normAutofit/>
          </a:bodyPr>
          <a:lstStyle/>
          <a:p>
            <a:pPr>
              <a:spcBef>
                <a:spcPts val="500"/>
              </a:spcBef>
            </a:pPr>
            <a:r>
              <a:rPr lang="en-US" dirty="0" smtClean="0"/>
              <a:t>Storage of files</a:t>
            </a:r>
          </a:p>
          <a:p>
            <a:pPr>
              <a:spcBef>
                <a:spcPts val="500"/>
              </a:spcBef>
            </a:pPr>
            <a:r>
              <a:rPr lang="en-US" dirty="0" smtClean="0"/>
              <a:t>Centralized organization of materials</a:t>
            </a:r>
          </a:p>
          <a:p>
            <a:pPr>
              <a:spcBef>
                <a:spcPts val="500"/>
              </a:spcBef>
            </a:pPr>
            <a:r>
              <a:rPr lang="en-US" dirty="0" smtClean="0"/>
              <a:t>Emphasis on finished products and content</a:t>
            </a:r>
          </a:p>
          <a:p>
            <a:pPr>
              <a:spcBef>
                <a:spcPts val="500"/>
              </a:spcBef>
            </a:pPr>
            <a:r>
              <a:rPr lang="en-US" dirty="0" smtClean="0"/>
              <a:t>Technology to support organization of specific materials</a:t>
            </a:r>
          </a:p>
          <a:p>
            <a:pPr>
              <a:spcBef>
                <a:spcPts val="500"/>
              </a:spcBef>
            </a:pPr>
            <a:r>
              <a:rPr lang="en-US" dirty="0" smtClean="0"/>
              <a:t>Unintended consequence: networks tied to content may not have a home post program</a:t>
            </a:r>
          </a:p>
          <a:p>
            <a:pPr>
              <a:spcBef>
                <a:spcPts val="500"/>
              </a:spcBef>
            </a:pPr>
            <a:r>
              <a:rPr lang="en-US" dirty="0" smtClean="0"/>
              <a:t>Ex: Beacon, AF4Q and many others</a:t>
            </a:r>
          </a:p>
          <a:p>
            <a:pPr>
              <a:spcBef>
                <a:spcPts val="500"/>
              </a:spcBef>
            </a:pPr>
            <a:endParaRPr lang="en-US" dirty="0" smtClean="0"/>
          </a:p>
          <a:p>
            <a:pPr>
              <a:spcBef>
                <a:spcPts val="500"/>
              </a:spcBef>
            </a:pPr>
            <a:endParaRPr lang="en-US" dirty="0" smtClean="0"/>
          </a:p>
          <a:p>
            <a:pPr>
              <a:spcBef>
                <a:spcPts val="500"/>
              </a:spcBef>
            </a:pPr>
            <a:endParaRPr lang="en-US" dirty="0" smtClean="0"/>
          </a:p>
          <a:p>
            <a:pPr>
              <a:spcBef>
                <a:spcPts val="500"/>
              </a:spcBef>
            </a:pPr>
            <a:endParaRPr lang="en-US" sz="1400" dirty="0"/>
          </a:p>
        </p:txBody>
      </p:sp>
      <p:sp>
        <p:nvSpPr>
          <p:cNvPr id="11" name="TextBox 10"/>
          <p:cNvSpPr txBox="1"/>
          <p:nvPr/>
        </p:nvSpPr>
        <p:spPr>
          <a:xfrm>
            <a:off x="4848414" y="2596407"/>
            <a:ext cx="3701142"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Post, comment, “like” – finished or unfinished content</a:t>
            </a:r>
          </a:p>
          <a:p>
            <a:pPr marL="285750" indent="-285750">
              <a:buFont typeface="Arial" panose="020B0604020202020204" pitchFamily="34" charset="0"/>
              <a:buChar char="•"/>
            </a:pPr>
            <a:r>
              <a:rPr lang="en-US" sz="1600" dirty="0" smtClean="0"/>
              <a:t>Emphasis on relationships as a way to get information</a:t>
            </a:r>
          </a:p>
          <a:p>
            <a:pPr marL="285750" indent="-285750">
              <a:buFont typeface="Arial" panose="020B0604020202020204" pitchFamily="34" charset="0"/>
              <a:buChar char="•"/>
            </a:pPr>
            <a:r>
              <a:rPr lang="en-US" sz="1600" dirty="0" smtClean="0"/>
              <a:t>Teach all, learn all – knowledge is everywhere</a:t>
            </a:r>
          </a:p>
          <a:p>
            <a:pPr marL="285750" indent="-285750">
              <a:buFont typeface="Arial" panose="020B0604020202020204" pitchFamily="34" charset="0"/>
              <a:buChar char="•"/>
            </a:pPr>
            <a:r>
              <a:rPr lang="en-US" sz="1600" dirty="0" smtClean="0"/>
              <a:t>Technology to support capture of insights/questions as you go, collaboration, and links to people</a:t>
            </a:r>
          </a:p>
          <a:p>
            <a:pPr marL="285750" indent="-285750">
              <a:buFont typeface="Arial" panose="020B0604020202020204" pitchFamily="34" charset="0"/>
              <a:buChar char="•"/>
            </a:pPr>
            <a:r>
              <a:rPr lang="en-US" sz="1600" dirty="0" smtClean="0"/>
              <a:t>Unintended consequence: technology could seem like too much of a commitment</a:t>
            </a:r>
            <a:endParaRPr lang="en-US" sz="1600" dirty="0"/>
          </a:p>
        </p:txBody>
      </p:sp>
      <p:sp>
        <p:nvSpPr>
          <p:cNvPr id="12" name="TextBox 11"/>
          <p:cNvSpPr txBox="1"/>
          <p:nvPr/>
        </p:nvSpPr>
        <p:spPr>
          <a:xfrm>
            <a:off x="272725" y="1593388"/>
            <a:ext cx="1378857" cy="830997"/>
          </a:xfrm>
          <a:prstGeom prst="rect">
            <a:avLst/>
          </a:prstGeom>
          <a:noFill/>
        </p:spPr>
        <p:txBody>
          <a:bodyPr wrap="square" rtlCol="0">
            <a:spAutoFit/>
          </a:bodyPr>
          <a:lstStyle/>
          <a:p>
            <a:r>
              <a:rPr lang="en-US" sz="4800" dirty="0" smtClean="0">
                <a:sym typeface="Wingdings" panose="05000000000000000000" pitchFamily="2" charset="2"/>
              </a:rPr>
              <a:t></a:t>
            </a:r>
            <a:endParaRPr lang="en-US" sz="4800" dirty="0"/>
          </a:p>
        </p:txBody>
      </p:sp>
      <p:sp>
        <p:nvSpPr>
          <p:cNvPr id="13" name="TextBox 12"/>
          <p:cNvSpPr txBox="1"/>
          <p:nvPr/>
        </p:nvSpPr>
        <p:spPr>
          <a:xfrm>
            <a:off x="4848414" y="1633165"/>
            <a:ext cx="1378857" cy="830997"/>
          </a:xfrm>
          <a:prstGeom prst="rect">
            <a:avLst/>
          </a:prstGeom>
          <a:noFill/>
        </p:spPr>
        <p:txBody>
          <a:bodyPr wrap="square" rtlCol="0">
            <a:spAutoFit/>
          </a:bodyPr>
          <a:lstStyle/>
          <a:p>
            <a:r>
              <a:rPr lang="en-US" sz="4800" dirty="0" smtClean="0">
                <a:sym typeface="Wingdings" panose="05000000000000000000" pitchFamily="2" charset="2"/>
              </a:rPr>
              <a:t></a:t>
            </a:r>
            <a:endParaRPr lang="en-US" sz="4800" dirty="0"/>
          </a:p>
        </p:txBody>
      </p:sp>
    </p:spTree>
    <p:extLst>
      <p:ext uri="{BB962C8B-B14F-4D97-AF65-F5344CB8AC3E}">
        <p14:creationId xmlns:p14="http://schemas.microsoft.com/office/powerpoint/2010/main" val="153255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26958" t="22091" r="27188" b="5071"/>
          <a:stretch/>
        </p:blipFill>
        <p:spPr>
          <a:xfrm>
            <a:off x="298313" y="1428873"/>
            <a:ext cx="3980258" cy="3554726"/>
          </a:xfrm>
          <a:prstGeom prst="rect">
            <a:avLst/>
          </a:prstGeom>
        </p:spPr>
        <p:style>
          <a:lnRef idx="2">
            <a:schemeClr val="dk1"/>
          </a:lnRef>
          <a:fillRef idx="1">
            <a:schemeClr val="lt1"/>
          </a:fillRef>
          <a:effectRef idx="0">
            <a:schemeClr val="dk1"/>
          </a:effectRef>
          <a:fontRef idx="minor">
            <a:schemeClr val="dk1"/>
          </a:fontRef>
        </p:style>
      </p:pic>
      <p:sp>
        <p:nvSpPr>
          <p:cNvPr id="3" name="Title 2"/>
          <p:cNvSpPr>
            <a:spLocks noGrp="1"/>
          </p:cNvSpPr>
          <p:nvPr>
            <p:ph type="title"/>
          </p:nvPr>
        </p:nvSpPr>
        <p:spPr>
          <a:xfrm>
            <a:off x="301752" y="483954"/>
            <a:ext cx="8534400" cy="758952"/>
          </a:xfrm>
        </p:spPr>
        <p:txBody>
          <a:bodyPr>
            <a:normAutofit fontScale="90000"/>
          </a:bodyPr>
          <a:lstStyle/>
          <a:p>
            <a:r>
              <a:rPr lang="en-US" dirty="0" smtClean="0"/>
              <a:t>We’re Seeing the Shift Happen as Corporations Seek to Tap Into Depth of Knowledge and Wisdom in their Ranks…and it’s coming to Healthcare Improvement!</a:t>
            </a:r>
            <a:endParaRPr lang="en-US" dirty="0"/>
          </a:p>
        </p:txBody>
      </p:sp>
      <p:sp>
        <p:nvSpPr>
          <p:cNvPr id="4" name="Slide Number Placeholder 3"/>
          <p:cNvSpPr>
            <a:spLocks noGrp="1"/>
          </p:cNvSpPr>
          <p:nvPr>
            <p:ph type="sldNum" sz="quarter" idx="4"/>
          </p:nvPr>
        </p:nvSpPr>
        <p:spPr/>
        <p:txBody>
          <a:bodyPr/>
          <a:lstStyle/>
          <a:p>
            <a:fld id="{5F0E034B-096C-9144-86DB-1369A517F5E1}" type="slidenum">
              <a:rPr lang="en-US" smtClean="0"/>
              <a:pPr/>
              <a:t>9</a:t>
            </a:fld>
            <a:endParaRPr lang="en-US" dirty="0"/>
          </a:p>
        </p:txBody>
      </p:sp>
      <p:sp>
        <p:nvSpPr>
          <p:cNvPr id="5" name="Rectangle 4"/>
          <p:cNvSpPr/>
          <p:nvPr/>
        </p:nvSpPr>
        <p:spPr>
          <a:xfrm>
            <a:off x="464696" y="5556836"/>
            <a:ext cx="8589364" cy="738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1400" b="1" dirty="0" smtClean="0">
                <a:solidFill>
                  <a:schemeClr val="bg1"/>
                </a:solidFill>
              </a:rPr>
              <a:t>This is quickly evolving space, there is no one solution or vendor that is doing this perfectly, but a convergence on an agreed upon set of functions that work well for people: Facebook functionality (posting, commenting, liking), calendars, search, directories. </a:t>
            </a:r>
          </a:p>
        </p:txBody>
      </p:sp>
      <p:pic>
        <p:nvPicPr>
          <p:cNvPr id="6" name="Picture 5"/>
          <p:cNvPicPr>
            <a:picLocks noChangeAspect="1"/>
          </p:cNvPicPr>
          <p:nvPr/>
        </p:nvPicPr>
        <p:blipFill rotWithShape="1">
          <a:blip r:embed="rId4"/>
          <a:srcRect l="10022" t="21662" r="12441" b="7736"/>
          <a:stretch/>
        </p:blipFill>
        <p:spPr>
          <a:xfrm>
            <a:off x="4322330" y="1476964"/>
            <a:ext cx="4684426" cy="2398139"/>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rotWithShape="1">
          <a:blip r:embed="rId5"/>
          <a:srcRect l="3570" t="16745" r="71544" b="24334"/>
          <a:stretch/>
        </p:blipFill>
        <p:spPr>
          <a:xfrm>
            <a:off x="4410965" y="2723984"/>
            <a:ext cx="1332610" cy="1773943"/>
          </a:xfrm>
          <a:prstGeom prst="rect">
            <a:avLst/>
          </a:prstGeom>
        </p:spPr>
        <p:style>
          <a:lnRef idx="2">
            <a:schemeClr val="dk1"/>
          </a:lnRef>
          <a:fillRef idx="1">
            <a:schemeClr val="lt1"/>
          </a:fillRef>
          <a:effectRef idx="0">
            <a:schemeClr val="dk1"/>
          </a:effectRef>
          <a:fontRef idx="minor">
            <a:schemeClr val="dk1"/>
          </a:fontRef>
        </p:style>
      </p:pic>
      <p:pic>
        <p:nvPicPr>
          <p:cNvPr id="10" name="Picture 9"/>
          <p:cNvPicPr>
            <a:picLocks noChangeAspect="1"/>
          </p:cNvPicPr>
          <p:nvPr/>
        </p:nvPicPr>
        <p:blipFill rotWithShape="1">
          <a:blip r:embed="rId6"/>
          <a:srcRect l="9331" t="14772" r="50346" b="30480"/>
          <a:stretch/>
        </p:blipFill>
        <p:spPr>
          <a:xfrm>
            <a:off x="6691349" y="3413990"/>
            <a:ext cx="2252647" cy="1719508"/>
          </a:xfrm>
          <a:prstGeom prst="rect">
            <a:avLst/>
          </a:prstGeom>
        </p:spPr>
      </p:pic>
      <p:pic>
        <p:nvPicPr>
          <p:cNvPr id="2" name="Picture 1"/>
          <p:cNvPicPr>
            <a:picLocks noChangeAspect="1"/>
          </p:cNvPicPr>
          <p:nvPr/>
        </p:nvPicPr>
        <p:blipFill rotWithShape="1">
          <a:blip r:embed="rId7"/>
          <a:srcRect l="13939" t="24740" r="64402" b="59961"/>
          <a:stretch/>
        </p:blipFill>
        <p:spPr>
          <a:xfrm>
            <a:off x="3316089" y="4270754"/>
            <a:ext cx="2818151" cy="1119157"/>
          </a:xfrm>
          <a:prstGeom prst="rect">
            <a:avLst/>
          </a:prstGeom>
        </p:spPr>
      </p:pic>
    </p:spTree>
    <p:extLst>
      <p:ext uri="{BB962C8B-B14F-4D97-AF65-F5344CB8AC3E}">
        <p14:creationId xmlns:p14="http://schemas.microsoft.com/office/powerpoint/2010/main" val="4008354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HN">
      <a:dk1>
        <a:srgbClr val="4B4C4F"/>
      </a:dk1>
      <a:lt1>
        <a:sysClr val="window" lastClr="FFFFFF"/>
      </a:lt1>
      <a:dk2>
        <a:srgbClr val="4B4C4F"/>
      </a:dk2>
      <a:lt2>
        <a:srgbClr val="C5D1D7"/>
      </a:lt2>
      <a:accent1>
        <a:srgbClr val="EF7133"/>
      </a:accent1>
      <a:accent2>
        <a:srgbClr val="B3D231"/>
      </a:accent2>
      <a:accent3>
        <a:srgbClr val="70C2B3"/>
      </a:accent3>
      <a:accent4>
        <a:srgbClr val="EF7133"/>
      </a:accent4>
      <a:accent5>
        <a:srgbClr val="B3D231"/>
      </a:accent5>
      <a:accent6>
        <a:srgbClr val="70C2B3"/>
      </a:accent6>
      <a:hlink>
        <a:srgbClr val="00A3D6"/>
      </a:hlink>
      <a:folHlink>
        <a:srgbClr val="7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F12C8F2A83E48974FF80171A0D9A3" ma:contentTypeVersion="3" ma:contentTypeDescription="Create a new document." ma:contentTypeScope="" ma:versionID="172a79084bb7b4125e5776989d34d635">
  <xsd:schema xmlns:xsd="http://www.w3.org/2001/XMLSchema" xmlns:xs="http://www.w3.org/2001/XMLSchema" xmlns:p="http://schemas.microsoft.com/office/2006/metadata/properties" xmlns:ns2="6e48ee00-3676-48b9-a282-c7c03ae636f0" targetNamespace="http://schemas.microsoft.com/office/2006/metadata/properties" ma:root="true" ma:fieldsID="eec71750097f787cab71f250e4e4148b" ns2:_="">
    <xsd:import namespace="6e48ee00-3676-48b9-a282-c7c03ae636f0"/>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8ee00-3676-48b9-a282-c7c03ae636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8DC395-E4B7-4411-A3EA-5D3C614DBD76}"/>
</file>

<file path=customXml/itemProps2.xml><?xml version="1.0" encoding="utf-8"?>
<ds:datastoreItem xmlns:ds="http://schemas.openxmlformats.org/officeDocument/2006/customXml" ds:itemID="{B00F68D4-DCD1-4751-9827-79ACC52A1DA9}"/>
</file>

<file path=customXml/itemProps3.xml><?xml version="1.0" encoding="utf-8"?>
<ds:datastoreItem xmlns:ds="http://schemas.openxmlformats.org/officeDocument/2006/customXml" ds:itemID="{54B2EB94-A204-4A7B-A946-1C77571B914E}"/>
</file>

<file path=docProps/app.xml><?xml version="1.0" encoding="utf-8"?>
<Properties xmlns="http://schemas.openxmlformats.org/officeDocument/2006/extended-properties" xmlns:vt="http://schemas.openxmlformats.org/officeDocument/2006/docPropsVTypes">
  <Template>Civic.thmx</Template>
  <TotalTime>984</TotalTime>
  <Words>1687</Words>
  <Application>Microsoft Office PowerPoint</Application>
  <PresentationFormat>On-screen Show (4:3)</PresentationFormat>
  <Paragraphs>251</Paragraphs>
  <Slides>23</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Helvetica</vt:lpstr>
      <vt:lpstr>Symbol</vt:lpstr>
      <vt:lpstr>Times New Roman</vt:lpstr>
      <vt:lpstr>Wingdings</vt:lpstr>
      <vt:lpstr>Wingdings 2</vt:lpstr>
      <vt:lpstr>Civic</vt:lpstr>
      <vt:lpstr>Technology and Collaboration:  A Call to Action, Together!</vt:lpstr>
      <vt:lpstr>Aims </vt:lpstr>
      <vt:lpstr>It’s Nice to Meet You!</vt:lpstr>
      <vt:lpstr>How Can Technology Accelerate Collaboration?</vt:lpstr>
      <vt:lpstr>Technology + Collaboration = ?</vt:lpstr>
      <vt:lpstr>Technology + Collaboration = ?</vt:lpstr>
      <vt:lpstr>Why do we need to be online?</vt:lpstr>
      <vt:lpstr>Online Knowledge Management Vs. Social/Collaborative Platforms – We Need Both!</vt:lpstr>
      <vt:lpstr>We’re Seeing the Shift Happen as Corporations Seek to Tap Into Depth of Knowledge and Wisdom in their Ranks…and it’s coming to Healthcare Improvement!</vt:lpstr>
      <vt:lpstr>PowerPoint Presentation</vt:lpstr>
      <vt:lpstr>PowerPoint Presentation</vt:lpstr>
      <vt:lpstr>PowerPoint Presentation</vt:lpstr>
      <vt:lpstr>PowerPoint Presentation</vt:lpstr>
      <vt:lpstr>Lesson 1 - Keep it Simple:  This Cannot be One More Thing or Technically Overwhelming (Cue the Community Manager!)</vt:lpstr>
      <vt:lpstr>Lesson 2 - Love your lurkers and your contributors!</vt:lpstr>
      <vt:lpstr>Lesson 3 – Technology works for different personas in different ways and EVEYRONE has a role to play</vt:lpstr>
      <vt:lpstr>Lesson 3 - These types of online communities work for different personas in different ways and EVEYRONE has a role to play</vt:lpstr>
      <vt:lpstr>Lesson 4 – The “perfect” online system doesn’t exist AND we all want slightly different things (so start and do the PDSAs)</vt:lpstr>
      <vt:lpstr>Lesson 5 – Be patient on metrics and combine the stories with the data (Two perspectives)</vt:lpstr>
      <vt:lpstr>HealthDoers Open Community Walk Through</vt:lpstr>
      <vt:lpstr>HealthDoers Open Community Walk Through</vt:lpstr>
      <vt:lpstr>Questions? Thank you!</vt:lpstr>
      <vt:lpstr>HealthDoers Open Community Walk Through - Vimeo</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Puelle</dc:creator>
  <cp:lastModifiedBy>Janhavi Kirtane</cp:lastModifiedBy>
  <cp:revision>75</cp:revision>
  <dcterms:created xsi:type="dcterms:W3CDTF">2014-10-28T17:34:21Z</dcterms:created>
  <dcterms:modified xsi:type="dcterms:W3CDTF">2015-11-04T02:49:08Z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0x010100AD0F12C8F2A83E48974FF80171A0D9A3</vt:lpwstr>
  </property>
  <property fmtid="{D5CDD505-2E9C-101B-9397-08002B2CF9AE}" pid="3" name="IsMyDocuments">
    <vt:bool>true</vt:bool>
  </property>
</Properties>
</file>