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259" r:id="rId3"/>
    <p:sldId id="262" r:id="rId4"/>
    <p:sldId id="266" r:id="rId5"/>
    <p:sldId id="257" r:id="rId6"/>
    <p:sldId id="258" r:id="rId7"/>
    <p:sldId id="261" r:id="rId8"/>
    <p:sldId id="264" r:id="rId9"/>
    <p:sldId id="265"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2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1FB59-A59D-4410-821E-FE595FD421B5}"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F7642-AF78-4301-9441-073722E05CFB}" type="slidenum">
              <a:rPr lang="en-US" smtClean="0"/>
              <a:t>‹#›</a:t>
            </a:fld>
            <a:endParaRPr lang="en-US"/>
          </a:p>
        </p:txBody>
      </p:sp>
    </p:spTree>
    <p:extLst>
      <p:ext uri="{BB962C8B-B14F-4D97-AF65-F5344CB8AC3E}">
        <p14:creationId xmlns:p14="http://schemas.microsoft.com/office/powerpoint/2010/main" val="242352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ea typeface="ＭＳ Ｐゴシック"/>
                <a:cs typeface="ＭＳ Ｐゴシック"/>
              </a:rPr>
              <a:t>Who is at the Table </a:t>
            </a:r>
            <a:r>
              <a:rPr lang="en-US" sz="1200" dirty="0" smtClean="0">
                <a:ea typeface="ＭＳ Ｐゴシック"/>
                <a:cs typeface="ＭＳ Ｐゴシック"/>
              </a:rPr>
              <a:t/>
            </a:r>
            <a:br>
              <a:rPr lang="en-US" sz="1200" dirty="0" smtClean="0">
                <a:ea typeface="ＭＳ Ｐゴシック"/>
                <a:cs typeface="ＭＳ Ｐゴシック"/>
              </a:rPr>
            </a:br>
            <a:r>
              <a:rPr lang="en-US" sz="1200" dirty="0" smtClean="0">
                <a:ea typeface="ＭＳ Ｐゴシック"/>
                <a:cs typeface="ＭＳ Ｐゴシック"/>
              </a:rPr>
              <a:t>2 Hospitals </a:t>
            </a:r>
            <a:br>
              <a:rPr lang="en-US" sz="1200" dirty="0" smtClean="0">
                <a:ea typeface="ＭＳ Ｐゴシック"/>
                <a:cs typeface="ＭＳ Ｐゴシック"/>
              </a:rPr>
            </a:br>
            <a:r>
              <a:rPr lang="en-US" sz="1200" dirty="0" smtClean="0">
                <a:ea typeface="ＭＳ Ｐゴシック"/>
                <a:cs typeface="ＭＳ Ｐゴシック"/>
              </a:rPr>
              <a:t>7 Rehabs</a:t>
            </a:r>
            <a:br>
              <a:rPr lang="en-US" sz="1200" dirty="0" smtClean="0">
                <a:ea typeface="ＭＳ Ｐゴシック"/>
                <a:cs typeface="ＭＳ Ｐゴシック"/>
              </a:rPr>
            </a:br>
            <a:r>
              <a:rPr lang="en-US" sz="1200" dirty="0" smtClean="0">
                <a:ea typeface="ＭＳ Ｐゴシック"/>
                <a:cs typeface="ＭＳ Ｐゴシック"/>
              </a:rPr>
              <a:t>2 Assisted livings</a:t>
            </a:r>
            <a:br>
              <a:rPr lang="en-US" sz="1200" dirty="0" smtClean="0">
                <a:ea typeface="ＭＳ Ｐゴシック"/>
                <a:cs typeface="ＭＳ Ｐゴシック"/>
              </a:rPr>
            </a:br>
            <a:r>
              <a:rPr lang="en-US" sz="1200" dirty="0" smtClean="0">
                <a:ea typeface="ＭＳ Ｐゴシック"/>
                <a:cs typeface="ＭＳ Ｐゴシック"/>
              </a:rPr>
              <a:t>3Homecare</a:t>
            </a:r>
            <a:br>
              <a:rPr lang="en-US" sz="1200" dirty="0" smtClean="0">
                <a:ea typeface="ＭＳ Ｐゴシック"/>
                <a:cs typeface="ＭＳ Ｐゴシック"/>
              </a:rPr>
            </a:br>
            <a:r>
              <a:rPr lang="en-US" sz="1200" dirty="0" smtClean="0">
                <a:ea typeface="ＭＳ Ｐゴシック"/>
                <a:cs typeface="ＭＳ Ｐゴシック"/>
              </a:rPr>
              <a:t>3 Hospices</a:t>
            </a:r>
            <a:br>
              <a:rPr lang="en-US" sz="1200" dirty="0" smtClean="0">
                <a:ea typeface="ＭＳ Ｐゴシック"/>
                <a:cs typeface="ＭＳ Ｐゴシック"/>
              </a:rPr>
            </a:br>
            <a:r>
              <a:rPr lang="en-US" sz="1200" dirty="0" smtClean="0">
                <a:ea typeface="ＭＳ Ｐゴシック"/>
                <a:cs typeface="ＭＳ Ｐゴシック"/>
              </a:rPr>
              <a:t>5 Care Managers</a:t>
            </a:r>
            <a:br>
              <a:rPr lang="en-US" sz="1200" dirty="0" smtClean="0">
                <a:ea typeface="ＭＳ Ｐゴシック"/>
                <a:cs typeface="ＭＳ Ｐゴシック"/>
              </a:rPr>
            </a:br>
            <a:r>
              <a:rPr lang="en-US" sz="1200" dirty="0" smtClean="0">
                <a:ea typeface="ＭＳ Ｐゴシック"/>
                <a:cs typeface="ＭＳ Ｐゴシック"/>
              </a:rPr>
              <a:t> Medical Directors/DONs of the facilities</a:t>
            </a:r>
            <a:br>
              <a:rPr lang="en-US" sz="1200" dirty="0" smtClean="0">
                <a:ea typeface="ＭＳ Ｐゴシック"/>
                <a:cs typeface="ＭＳ Ｐゴシック"/>
              </a:rPr>
            </a:br>
            <a:r>
              <a:rPr lang="en-US" sz="1200" dirty="0" smtClean="0">
                <a:ea typeface="ＭＳ Ｐゴシック"/>
                <a:cs typeface="ＭＳ Ｐゴシック"/>
              </a:rPr>
              <a:t> Pharmacists</a:t>
            </a:r>
            <a:br>
              <a:rPr lang="en-US" sz="1200" dirty="0" smtClean="0">
                <a:ea typeface="ＭＳ Ｐゴシック"/>
                <a:cs typeface="ＭＳ Ｐゴシック"/>
              </a:rPr>
            </a:br>
            <a:r>
              <a:rPr lang="en-US" sz="1200" dirty="0" smtClean="0">
                <a:ea typeface="ＭＳ Ｐゴシック"/>
                <a:cs typeface="ＭＳ Ｐゴシック"/>
              </a:rPr>
              <a:t> Infectious disease</a:t>
            </a:r>
            <a:br>
              <a:rPr lang="en-US" sz="1200" dirty="0" smtClean="0">
                <a:ea typeface="ＭＳ Ｐゴシック"/>
                <a:cs typeface="ＭＳ Ｐゴシック"/>
              </a:rPr>
            </a:br>
            <a:r>
              <a:rPr lang="en-US" sz="1200" dirty="0" smtClean="0">
                <a:ea typeface="ＭＳ Ｐゴシック"/>
                <a:cs typeface="ＭＳ Ｐゴシック"/>
              </a:rPr>
              <a:t> Recreational service coordinator for low income housing</a:t>
            </a:r>
            <a:br>
              <a:rPr lang="en-US" sz="1200" dirty="0" smtClean="0">
                <a:ea typeface="ＭＳ Ｐゴシック"/>
                <a:cs typeface="ＭＳ Ｐゴシック"/>
              </a:rPr>
            </a:br>
            <a:r>
              <a:rPr lang="en-US" sz="1200" dirty="0" smtClean="0">
                <a:ea typeface="ＭＳ Ｐゴシック"/>
                <a:cs typeface="ＭＳ Ｐゴシック"/>
              </a:rPr>
              <a:t> Behavioral health specialists</a:t>
            </a:r>
            <a:br>
              <a:rPr lang="en-US" sz="1200" dirty="0" smtClean="0">
                <a:ea typeface="ＭＳ Ｐゴシック"/>
                <a:cs typeface="ＭＳ Ｐゴシック"/>
              </a:rPr>
            </a:br>
            <a:r>
              <a:rPr lang="en-US" sz="1200" dirty="0" smtClean="0">
                <a:ea typeface="ＭＳ Ｐゴシック"/>
                <a:cs typeface="ＭＳ Ｐゴシック"/>
              </a:rPr>
              <a:t>QIN-QIO</a:t>
            </a:r>
            <a:endParaRPr lang="en-US" dirty="0"/>
          </a:p>
        </p:txBody>
      </p:sp>
      <p:sp>
        <p:nvSpPr>
          <p:cNvPr id="4" name="Slide Number Placeholder 3"/>
          <p:cNvSpPr>
            <a:spLocks noGrp="1"/>
          </p:cNvSpPr>
          <p:nvPr>
            <p:ph type="sldNum" sz="quarter" idx="10"/>
          </p:nvPr>
        </p:nvSpPr>
        <p:spPr/>
        <p:txBody>
          <a:bodyPr/>
          <a:lstStyle/>
          <a:p>
            <a:fld id="{E5DF7642-AF78-4301-9441-073722E05CFB}" type="slidenum">
              <a:rPr lang="en-US" smtClean="0"/>
              <a:t>2</a:t>
            </a:fld>
            <a:endParaRPr lang="en-US"/>
          </a:p>
        </p:txBody>
      </p:sp>
    </p:spTree>
    <p:extLst>
      <p:ext uri="{BB962C8B-B14F-4D97-AF65-F5344CB8AC3E}">
        <p14:creationId xmlns:p14="http://schemas.microsoft.com/office/powerpoint/2010/main" val="27383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patients touched as inpatient just added 1 FTE to increase to goal</a:t>
            </a:r>
            <a:r>
              <a:rPr lang="en-US" baseline="0" dirty="0" smtClean="0"/>
              <a:t> of 90%</a:t>
            </a:r>
          </a:p>
          <a:p>
            <a:r>
              <a:rPr lang="en-US" baseline="0" dirty="0" smtClean="0"/>
              <a:t>Yearly projects such as improvement of pain, </a:t>
            </a:r>
          </a:p>
          <a:p>
            <a:r>
              <a:rPr lang="en-US" baseline="0" dirty="0" smtClean="0"/>
              <a:t>Students starting in the hospital seeing patients here than out in the home. Much variation. </a:t>
            </a:r>
          </a:p>
          <a:p>
            <a:r>
              <a:rPr lang="en-US" baseline="0" dirty="0" smtClean="0"/>
              <a:t>PharmD in SNF business plan for staff </a:t>
            </a:r>
            <a:r>
              <a:rPr lang="en-US" baseline="0" dirty="0" err="1" smtClean="0"/>
              <a:t>pharmastist</a:t>
            </a:r>
            <a:r>
              <a:rPr lang="en-US" baseline="0" dirty="0" smtClean="0"/>
              <a:t> in the SNF/LTC decreased mthly cost by around 20,000.00</a:t>
            </a:r>
            <a:endParaRPr lang="en-US" dirty="0"/>
          </a:p>
        </p:txBody>
      </p:sp>
      <p:sp>
        <p:nvSpPr>
          <p:cNvPr id="4" name="Slide Number Placeholder 3"/>
          <p:cNvSpPr>
            <a:spLocks noGrp="1"/>
          </p:cNvSpPr>
          <p:nvPr>
            <p:ph type="sldNum" sz="quarter" idx="10"/>
          </p:nvPr>
        </p:nvSpPr>
        <p:spPr/>
        <p:txBody>
          <a:bodyPr/>
          <a:lstStyle/>
          <a:p>
            <a:fld id="{E5DF7642-AF78-4301-9441-073722E05CFB}" type="slidenum">
              <a:rPr lang="en-US" smtClean="0"/>
              <a:t>6</a:t>
            </a:fld>
            <a:endParaRPr lang="en-US"/>
          </a:p>
        </p:txBody>
      </p:sp>
    </p:spTree>
    <p:extLst>
      <p:ext uri="{BB962C8B-B14F-4D97-AF65-F5344CB8AC3E}">
        <p14:creationId xmlns:p14="http://schemas.microsoft.com/office/powerpoint/2010/main" val="191357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Electronic discharge postponed</a:t>
            </a:r>
            <a:r>
              <a:rPr lang="en-US" baseline="0" dirty="0" smtClean="0"/>
              <a:t> related to inefficiencies.</a:t>
            </a:r>
            <a:endParaRPr lang="en-US" dirty="0"/>
          </a:p>
        </p:txBody>
      </p:sp>
      <p:sp>
        <p:nvSpPr>
          <p:cNvPr id="4" name="Slide Number Placeholder 3"/>
          <p:cNvSpPr>
            <a:spLocks noGrp="1"/>
          </p:cNvSpPr>
          <p:nvPr>
            <p:ph type="sldNum" sz="quarter" idx="10"/>
          </p:nvPr>
        </p:nvSpPr>
        <p:spPr/>
        <p:txBody>
          <a:bodyPr/>
          <a:lstStyle/>
          <a:p>
            <a:fld id="{E5DF7642-AF78-4301-9441-073722E05CFB}" type="slidenum">
              <a:rPr lang="en-US" smtClean="0"/>
              <a:t>7</a:t>
            </a:fld>
            <a:endParaRPr lang="en-US"/>
          </a:p>
        </p:txBody>
      </p:sp>
    </p:spTree>
    <p:extLst>
      <p:ext uri="{BB962C8B-B14F-4D97-AF65-F5344CB8AC3E}">
        <p14:creationId xmlns:p14="http://schemas.microsoft.com/office/powerpoint/2010/main" val="259145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Medication</a:t>
            </a:r>
            <a:r>
              <a:rPr lang="en-US" baseline="0" dirty="0" smtClean="0"/>
              <a:t> management- established free MTM program for the community, increased FTE for in patient pharmacy staff. Started electronic discharge process faxed prescriptions prior to discharge shared medication data during RN to RN report. Trialing Discharge Time out for review of medication reconciliation. SNF brown bag program add pharmacy to SNF for medication review reduced usage by 10,000-20,000/ per mth. Behavioral health to SNF most have contract SCH developed Community Health Team. Codac visit to collaborate with SNF patients. ID for procedural opportunities. Improvements with transfer of information. SNF staff invited and participate with patient education committee. Assist with OBS coverage for reduction to patients. Sharing HIPPA compliant IT. Sharing Pharm D students with all settings.  </a:t>
            </a:r>
            <a:endParaRPr lang="en-US" dirty="0"/>
          </a:p>
        </p:txBody>
      </p:sp>
      <p:sp>
        <p:nvSpPr>
          <p:cNvPr id="4" name="Slide Number Placeholder 3"/>
          <p:cNvSpPr>
            <a:spLocks noGrp="1"/>
          </p:cNvSpPr>
          <p:nvPr>
            <p:ph type="sldNum" sz="quarter" idx="10"/>
          </p:nvPr>
        </p:nvSpPr>
        <p:spPr/>
        <p:txBody>
          <a:bodyPr/>
          <a:lstStyle/>
          <a:p>
            <a:fld id="{E5DF7642-AF78-4301-9441-073722E05CFB}" type="slidenum">
              <a:rPr lang="en-US" smtClean="0"/>
              <a:t>8</a:t>
            </a:fld>
            <a:endParaRPr lang="en-US"/>
          </a:p>
        </p:txBody>
      </p:sp>
    </p:spTree>
    <p:extLst>
      <p:ext uri="{BB962C8B-B14F-4D97-AF65-F5344CB8AC3E}">
        <p14:creationId xmlns:p14="http://schemas.microsoft.com/office/powerpoint/2010/main" val="388416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069B6B-CFFE-4308-9B88-CDACCFB638B9}"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91FA9-E017-4043-A069-B271AB11E2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9B6B-CFFE-4308-9B88-CDACCFB638B9}"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91FA9-E017-4043-A069-B271AB11E2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069B6B-CFFE-4308-9B88-CDACCFB638B9}"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91FA9-E017-4043-A069-B271AB11E24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9B6B-CFFE-4308-9B88-CDACCFB638B9}"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91FA9-E017-4043-A069-B271AB11E24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69B6B-CFFE-4308-9B88-CDACCFB638B9}"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91FA9-E017-4043-A069-B271AB11E2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A069B6B-CFFE-4308-9B88-CDACCFB638B9}"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91FA9-E017-4043-A069-B271AB11E24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069B6B-CFFE-4308-9B88-CDACCFB638B9}"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91FA9-E017-4043-A069-B271AB11E2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69B6B-CFFE-4308-9B88-CDACCFB638B9}" type="datetimeFigureOut">
              <a:rPr lang="en-US" smtClean="0"/>
              <a:t>8/20/2015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91FA9-E017-4043-A069-B271AB11E2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A069B6B-CFFE-4308-9B88-CDACCFB638B9}"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91FA9-E017-4043-A069-B271AB11E2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A069B6B-CFFE-4308-9B88-CDACCFB638B9}"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91FA9-E017-4043-A069-B271AB11E24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69B6B-CFFE-4308-9B88-CDACCFB638B9}"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91FA9-E017-4043-A069-B271AB11E24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A069B6B-CFFE-4308-9B88-CDACCFB638B9}" type="datetimeFigureOut">
              <a:rPr lang="en-US" smtClean="0"/>
              <a:t>8/20/2015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6591FA9-E017-4043-A069-B271AB11E24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South County Health</a:t>
            </a:r>
            <a:endParaRPr lang="en-US" dirty="0"/>
          </a:p>
        </p:txBody>
      </p:sp>
      <p:sp>
        <p:nvSpPr>
          <p:cNvPr id="3" name="Subtitle 2"/>
          <p:cNvSpPr>
            <a:spLocks noGrp="1"/>
          </p:cNvSpPr>
          <p:nvPr>
            <p:ph type="subTitle" idx="1"/>
          </p:nvPr>
        </p:nvSpPr>
        <p:spPr/>
        <p:txBody>
          <a:bodyPr>
            <a:normAutofit lnSpcReduction="10000"/>
          </a:bodyPr>
          <a:lstStyle/>
          <a:p>
            <a:r>
              <a:rPr lang="en-US" dirty="0" smtClean="0">
                <a:solidFill>
                  <a:schemeClr val="tx2">
                    <a:lumMod val="75000"/>
                  </a:schemeClr>
                </a:solidFill>
              </a:rPr>
              <a:t>Washington County Coalition established 1/2011</a:t>
            </a:r>
          </a:p>
          <a:p>
            <a:r>
              <a:rPr lang="en-US" dirty="0" smtClean="0"/>
              <a:t>Lynne Driscoll RN, CCM,CPHM</a:t>
            </a:r>
          </a:p>
          <a:p>
            <a:r>
              <a:rPr lang="en-US" dirty="0" smtClean="0"/>
              <a:t>Director of Case Management </a:t>
            </a:r>
          </a:p>
          <a:p>
            <a:r>
              <a:rPr lang="en-US" dirty="0" smtClean="0"/>
              <a:t>South County Hospital </a:t>
            </a:r>
          </a:p>
          <a:p>
            <a:endParaRPr lang="en-US" dirty="0"/>
          </a:p>
        </p:txBody>
      </p:sp>
    </p:spTree>
    <p:extLst>
      <p:ext uri="{BB962C8B-B14F-4D97-AF65-F5344CB8AC3E}">
        <p14:creationId xmlns:p14="http://schemas.microsoft.com/office/powerpoint/2010/main" val="1976935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582341"/>
            <a:ext cx="5715000" cy="2585323"/>
          </a:xfrm>
          <a:prstGeom prst="rect">
            <a:avLst/>
          </a:prstGeom>
        </p:spPr>
        <p:txBody>
          <a:bodyPr wrap="square">
            <a:spAutoFit/>
          </a:bodyPr>
          <a:lstStyle/>
          <a:p>
            <a:r>
              <a:rPr lang="en-US" dirty="0" smtClean="0"/>
              <a:t>Examples: </a:t>
            </a:r>
            <a:br>
              <a:rPr lang="en-US" dirty="0" smtClean="0"/>
            </a:br>
            <a:r>
              <a:rPr lang="en-US" dirty="0" smtClean="0"/>
              <a:t>The Quahogger: 85 year-old gentleman who is a “Quahogger” with HF refused VNS at discharge</a:t>
            </a:r>
            <a:br>
              <a:rPr lang="en-US" dirty="0" smtClean="0"/>
            </a:br>
            <a:r>
              <a:rPr lang="en-US" dirty="0" smtClean="0"/>
              <a:t>When readmitted, SCHHS used a systematic approach</a:t>
            </a:r>
            <a:br>
              <a:rPr lang="en-US" dirty="0" smtClean="0"/>
            </a:br>
            <a:r>
              <a:rPr lang="en-US" dirty="0" smtClean="0"/>
              <a:t> VNS created a reimbursement code to provide services to non-homebound patients</a:t>
            </a:r>
            <a:br>
              <a:rPr lang="en-US" dirty="0" smtClean="0"/>
            </a:br>
            <a:r>
              <a:rPr lang="en-US" dirty="0" smtClean="0"/>
              <a:t>Patient was initially non-compliant with his own priorities</a:t>
            </a:r>
            <a:br>
              <a:rPr lang="en-US" dirty="0" smtClean="0"/>
            </a:br>
            <a:r>
              <a:rPr lang="en-US" dirty="0" smtClean="0"/>
              <a:t>Patient was a role model for HF self management</a:t>
            </a:r>
            <a:br>
              <a:rPr lang="en-US" dirty="0" smtClean="0"/>
            </a:b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67664"/>
            <a:ext cx="35782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454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143000"/>
            <a:ext cx="5181600" cy="5509200"/>
          </a:xfrm>
          <a:prstGeom prst="rect">
            <a:avLst/>
          </a:prstGeom>
        </p:spPr>
        <p:txBody>
          <a:bodyPr wrap="square">
            <a:spAutoFit/>
          </a:bodyPr>
          <a:lstStyle/>
          <a:p>
            <a:r>
              <a:rPr lang="en-US" sz="1600" b="1" dirty="0" smtClean="0">
                <a:solidFill>
                  <a:srgbClr val="000000"/>
                </a:solidFill>
                <a:latin typeface="Calibri" pitchFamily="34" charset="0"/>
                <a:ea typeface="ＭＳ Ｐゴシック"/>
                <a:cs typeface="ＭＳ Ｐゴシック"/>
              </a:rPr>
              <a:t>Washington County</a:t>
            </a:r>
            <a:r>
              <a:rPr lang="en-US" sz="1600" dirty="0" smtClean="0">
                <a:solidFill>
                  <a:srgbClr val="000000"/>
                </a:solidFill>
                <a:latin typeface="Calibri" pitchFamily="34" charset="0"/>
                <a:ea typeface="ＭＳ Ｐゴシック"/>
                <a:cs typeface="ＭＳ Ｐゴシック"/>
              </a:rPr>
              <a:t> – </a:t>
            </a:r>
            <a:br>
              <a:rPr lang="en-US" sz="1600" dirty="0" smtClean="0">
                <a:solidFill>
                  <a:srgbClr val="000000"/>
                </a:solidFill>
                <a:latin typeface="Calibri" pitchFamily="34" charset="0"/>
                <a:ea typeface="ＭＳ Ｐゴシック"/>
                <a:cs typeface="ＭＳ Ｐゴシック"/>
              </a:rPr>
            </a:br>
            <a:r>
              <a:rPr lang="en-US" sz="1600" dirty="0" smtClean="0">
                <a:effectLst>
                  <a:outerShdw blurRad="38100" dist="38100" dir="2700000" algn="tl">
                    <a:srgbClr val="C0C0C0"/>
                  </a:outerShdw>
                </a:effectLst>
              </a:rPr>
              <a:t>Dr. Bandola Medical Director and PCP</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Dr. Drury Emergency Room Physician</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Dr. Hao Huang- Medical Director SCNC</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Dr. Rubenstein-Director of Hospitalists</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Dr. William Sabina- Director, Medical Staff and Medical Director, Emergency room </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South County Hospital</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Bright View Commons</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South County Homecare </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Scallop Shell</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South County Nursing and Rehab</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South Kingstown Nursing and Rehab</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Roberts Health Centre</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Apple Clipper</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Brookdale Assisted Living</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Westerly Health Center</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Apple Watch Hill Manor</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The Westerly Hospital</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Hospice-Home and Hospice of RI &amp;Gentiva Hospice</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Care Managers PCMH</a:t>
            </a:r>
            <a:br>
              <a:rPr lang="en-US" sz="1600" dirty="0" smtClean="0">
                <a:effectLst>
                  <a:outerShdw blurRad="38100" dist="38100" dir="2700000" algn="tl">
                    <a:srgbClr val="C0C0C0"/>
                  </a:outerShdw>
                </a:effectLst>
              </a:rPr>
            </a:br>
            <a:r>
              <a:rPr lang="en-US" sz="1600" dirty="0" smtClean="0">
                <a:effectLst>
                  <a:outerShdw blurRad="38100" dist="38100" dir="2700000" algn="tl">
                    <a:srgbClr val="C0C0C0"/>
                  </a:outerShdw>
                </a:effectLst>
              </a:rPr>
              <a:t>Health centric Advisors</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251142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375969"/>
            <a:ext cx="2511425"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060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55398" y="3244334"/>
            <a:ext cx="3033203" cy="369332"/>
          </a:xfrm>
          <a:prstGeom prst="rect">
            <a:avLst/>
          </a:prstGeom>
        </p:spPr>
        <p:txBody>
          <a:bodyPr wrap="none">
            <a:spAutoFit/>
          </a:bodyPr>
          <a:lstStyle/>
          <a:p>
            <a:r>
              <a:rPr lang="en-US" dirty="0" smtClean="0"/>
              <a:t>Medicare Readmissions Data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2" y="1981200"/>
            <a:ext cx="8126413" cy="385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a:t>Medicare Readmissions Data </a:t>
            </a: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77" y="1981199"/>
            <a:ext cx="8126413" cy="385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5486400" y="2590800"/>
            <a:ext cx="2667000" cy="914400"/>
          </a:xfrm>
          <a:prstGeom prst="roundRect">
            <a:avLst>
              <a:gd name="adj" fmla="val 15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Lowest readmission rate in the state </a:t>
            </a:r>
            <a:endParaRPr lang="en-US" dirty="0">
              <a:solidFill>
                <a:prstClr val="white"/>
              </a:solidFill>
            </a:endParaRPr>
          </a:p>
        </p:txBody>
      </p:sp>
    </p:spTree>
    <p:extLst>
      <p:ext uri="{BB962C8B-B14F-4D97-AF65-F5344CB8AC3E}">
        <p14:creationId xmlns:p14="http://schemas.microsoft.com/office/powerpoint/2010/main" val="2501798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8822"/>
            <a:ext cx="8991600" cy="626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028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lnSpcReduction="10000"/>
          </a:bodyPr>
          <a:lstStyle/>
          <a:p>
            <a:r>
              <a:rPr lang="en-US" dirty="0" smtClean="0"/>
              <a:t>Transfer of information</a:t>
            </a:r>
          </a:p>
          <a:p>
            <a:r>
              <a:rPr lang="en-US" dirty="0" smtClean="0"/>
              <a:t>Pre-medication </a:t>
            </a:r>
          </a:p>
          <a:p>
            <a:r>
              <a:rPr lang="en-US" dirty="0" smtClean="0"/>
              <a:t>Completeness of orders </a:t>
            </a:r>
          </a:p>
          <a:p>
            <a:r>
              <a:rPr lang="en-US" dirty="0" smtClean="0"/>
              <a:t>Pharmacy completing admission and discharge medication reconciliation </a:t>
            </a:r>
            <a:endParaRPr lang="en-US" dirty="0"/>
          </a:p>
        </p:txBody>
      </p:sp>
      <p:sp>
        <p:nvSpPr>
          <p:cNvPr id="2" name="Title 1"/>
          <p:cNvSpPr>
            <a:spLocks noGrp="1"/>
          </p:cNvSpPr>
          <p:nvPr>
            <p:ph type="title"/>
          </p:nvPr>
        </p:nvSpPr>
        <p:spPr/>
        <p:txBody>
          <a:bodyPr/>
          <a:lstStyle/>
          <a:p>
            <a:r>
              <a:rPr lang="en-US" dirty="0" smtClean="0"/>
              <a:t>Medication Management </a:t>
            </a:r>
            <a:endParaRPr lang="en-US" dirty="0"/>
          </a:p>
        </p:txBody>
      </p:sp>
      <p:sp>
        <p:nvSpPr>
          <p:cNvPr id="3" name="Content Placeholder 2"/>
          <p:cNvSpPr>
            <a:spLocks noGrp="1"/>
          </p:cNvSpPr>
          <p:nvPr>
            <p:ph idx="1"/>
          </p:nvPr>
        </p:nvSpPr>
        <p:spPr/>
        <p:txBody>
          <a:bodyPr/>
          <a:lstStyle/>
          <a:p>
            <a:r>
              <a:rPr lang="en-US" dirty="0" smtClean="0"/>
              <a:t>Complete and accurate</a:t>
            </a:r>
          </a:p>
          <a:p>
            <a:r>
              <a:rPr lang="en-US" dirty="0" smtClean="0"/>
              <a:t>Nurse hand-off </a:t>
            </a:r>
          </a:p>
          <a:p>
            <a:r>
              <a:rPr lang="en-US" dirty="0" smtClean="0"/>
              <a:t>Fax prescription to SNF pharmacy </a:t>
            </a:r>
          </a:p>
          <a:p>
            <a:r>
              <a:rPr lang="en-US" dirty="0" smtClean="0"/>
              <a:t>Business plan to SLT for support of increasing pharmacy resources</a:t>
            </a:r>
            <a:endParaRPr lang="en-US" dirty="0"/>
          </a:p>
        </p:txBody>
      </p:sp>
    </p:spTree>
    <p:extLst>
      <p:ext uri="{BB962C8B-B14F-4D97-AF65-F5344CB8AC3E}">
        <p14:creationId xmlns:p14="http://schemas.microsoft.com/office/powerpoint/2010/main" val="1668724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PharmD students completing medication reconciliation in the ED</a:t>
            </a:r>
          </a:p>
          <a:p>
            <a:r>
              <a:rPr lang="en-US" dirty="0" smtClean="0"/>
              <a:t>Residency program set up to yearly projects </a:t>
            </a:r>
          </a:p>
          <a:p>
            <a:r>
              <a:rPr lang="en-US" dirty="0" smtClean="0"/>
              <a:t>PharmD student completing rotation with homecare- joint visit with RN</a:t>
            </a:r>
          </a:p>
          <a:p>
            <a:r>
              <a:rPr lang="en-US" dirty="0" smtClean="0"/>
              <a:t>PharmD students rotation in SNFs</a:t>
            </a:r>
            <a:endParaRPr lang="en-US" dirty="0"/>
          </a:p>
        </p:txBody>
      </p:sp>
      <p:sp>
        <p:nvSpPr>
          <p:cNvPr id="5" name="Title 4"/>
          <p:cNvSpPr>
            <a:spLocks noGrp="1"/>
          </p:cNvSpPr>
          <p:nvPr>
            <p:ph type="title"/>
          </p:nvPr>
        </p:nvSpPr>
        <p:spPr/>
        <p:txBody>
          <a:bodyPr/>
          <a:lstStyle/>
          <a:p>
            <a:r>
              <a:rPr lang="en-US" dirty="0" smtClean="0"/>
              <a:t>University of Rhode Island</a:t>
            </a:r>
            <a:endParaRPr lang="en-US" dirty="0"/>
          </a:p>
        </p:txBody>
      </p:sp>
    </p:spTree>
    <p:extLst>
      <p:ext uri="{BB962C8B-B14F-4D97-AF65-F5344CB8AC3E}">
        <p14:creationId xmlns:p14="http://schemas.microsoft.com/office/powerpoint/2010/main" val="410611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Started in the paper discharge </a:t>
            </a:r>
          </a:p>
          <a:p>
            <a:r>
              <a:rPr lang="en-US" dirty="0" smtClean="0"/>
              <a:t>Updated to electronic </a:t>
            </a:r>
          </a:p>
          <a:p>
            <a:pPr lvl="1"/>
            <a:r>
              <a:rPr lang="en-US" dirty="0" smtClean="0"/>
              <a:t>Improved legibility </a:t>
            </a:r>
          </a:p>
          <a:p>
            <a:pPr lvl="1"/>
            <a:r>
              <a:rPr lang="en-US" dirty="0" smtClean="0"/>
              <a:t>Identified opportunity</a:t>
            </a:r>
          </a:p>
          <a:p>
            <a:pPr lvl="1"/>
            <a:r>
              <a:rPr lang="en-US" dirty="0" smtClean="0"/>
              <a:t>Faxed discharged to SNF, Homecare and PCP prior to discharge </a:t>
            </a:r>
          </a:p>
          <a:p>
            <a:pPr lvl="1"/>
            <a:r>
              <a:rPr lang="en-US" dirty="0" smtClean="0"/>
              <a:t>Starting to share EMRs with SNF and Homecare </a:t>
            </a:r>
          </a:p>
        </p:txBody>
      </p:sp>
      <p:sp>
        <p:nvSpPr>
          <p:cNvPr id="2" name="Title 1"/>
          <p:cNvSpPr>
            <a:spLocks noGrp="1"/>
          </p:cNvSpPr>
          <p:nvPr>
            <p:ph type="title"/>
          </p:nvPr>
        </p:nvSpPr>
        <p:spPr/>
        <p:txBody>
          <a:bodyPr/>
          <a:lstStyle/>
          <a:p>
            <a:r>
              <a:rPr lang="en-US" dirty="0" smtClean="0"/>
              <a:t>EMR</a:t>
            </a:r>
            <a:endParaRPr lang="en-US" dirty="0"/>
          </a:p>
        </p:txBody>
      </p:sp>
    </p:spTree>
    <p:extLst>
      <p:ext uri="{BB962C8B-B14F-4D97-AF65-F5344CB8AC3E}">
        <p14:creationId xmlns:p14="http://schemas.microsoft.com/office/powerpoint/2010/main" val="1610340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136339"/>
            <a:ext cx="4572000" cy="2585323"/>
          </a:xfrm>
          <a:prstGeom prst="rect">
            <a:avLst/>
          </a:prstGeom>
        </p:spPr>
        <p:txBody>
          <a:bodyPr>
            <a:spAutoFit/>
          </a:bodyPr>
          <a:lstStyle/>
          <a:p>
            <a:pPr algn="ctr"/>
            <a:r>
              <a:rPr lang="en-US" dirty="0" smtClean="0"/>
              <a:t>Medication Management</a:t>
            </a:r>
            <a:br>
              <a:rPr lang="en-US" dirty="0" smtClean="0"/>
            </a:br>
            <a:r>
              <a:rPr lang="en-US" dirty="0" smtClean="0"/>
              <a:t>Behavioral Health </a:t>
            </a:r>
            <a:br>
              <a:rPr lang="en-US" dirty="0" smtClean="0"/>
            </a:br>
            <a:r>
              <a:rPr lang="en-US" dirty="0" smtClean="0"/>
              <a:t>Infectious disease</a:t>
            </a:r>
            <a:br>
              <a:rPr lang="en-US" dirty="0" smtClean="0"/>
            </a:br>
            <a:r>
              <a:rPr lang="en-US" dirty="0" smtClean="0"/>
              <a:t>Education</a:t>
            </a:r>
            <a:br>
              <a:rPr lang="en-US" dirty="0" smtClean="0"/>
            </a:br>
            <a:r>
              <a:rPr lang="en-US" dirty="0" smtClean="0"/>
              <a:t>Insurance </a:t>
            </a:r>
            <a:br>
              <a:rPr lang="en-US" dirty="0" smtClean="0"/>
            </a:br>
            <a:r>
              <a:rPr lang="en-US" dirty="0" smtClean="0"/>
              <a:t>Sharing IT</a:t>
            </a:r>
            <a:br>
              <a:rPr lang="en-US" dirty="0" smtClean="0"/>
            </a:br>
            <a:r>
              <a:rPr lang="en-US" dirty="0" smtClean="0"/>
              <a:t>URI College of Pharmacy</a:t>
            </a:r>
            <a:br>
              <a:rPr lang="en-US" dirty="0" smtClean="0"/>
            </a:br>
            <a:r>
              <a:rPr lang="en-US" dirty="0" smtClean="0"/>
              <a:t/>
            </a:r>
            <a:br>
              <a:rPr lang="en-US" dirty="0" smtClean="0"/>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545" y="4572000"/>
            <a:ext cx="5559425"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36877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24427"/>
            <a:ext cx="13223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1" y="324427"/>
            <a:ext cx="33528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063" y="1097972"/>
            <a:ext cx="165893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1146390"/>
            <a:ext cx="31400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57" y="2051986"/>
            <a:ext cx="22860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3383" y="985186"/>
            <a:ext cx="340821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4687" y="2442511"/>
            <a:ext cx="33893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2833036"/>
            <a:ext cx="326909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719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Bring people together </a:t>
            </a:r>
          </a:p>
          <a:p>
            <a:pPr lvl="1"/>
            <a:r>
              <a:rPr lang="en-US" dirty="0" smtClean="0"/>
              <a:t>Team- Multidisciplinary team of the hospital, NCM of the PCMH, SNF, Homecare, Hospice, Community Health Team. </a:t>
            </a:r>
          </a:p>
          <a:p>
            <a:pPr lvl="1"/>
            <a:r>
              <a:rPr lang="en-US" dirty="0" smtClean="0"/>
              <a:t>Communication and transparency is key to opportunity and improvement  </a:t>
            </a:r>
            <a:endParaRPr lang="en-US" dirty="0"/>
          </a:p>
        </p:txBody>
      </p:sp>
      <p:sp>
        <p:nvSpPr>
          <p:cNvPr id="3" name="Title 2"/>
          <p:cNvSpPr>
            <a:spLocks noGrp="1"/>
          </p:cNvSpPr>
          <p:nvPr>
            <p:ph type="title"/>
          </p:nvPr>
        </p:nvSpPr>
        <p:spPr/>
        <p:txBody>
          <a:bodyPr>
            <a:noAutofit/>
          </a:bodyPr>
          <a:lstStyle/>
          <a:p>
            <a:r>
              <a:rPr lang="en-US" sz="2800" dirty="0"/>
              <a:t>Nurse Care Managers </a:t>
            </a:r>
            <a:br>
              <a:rPr lang="en-US" sz="2800" dirty="0"/>
            </a:br>
            <a:r>
              <a:rPr lang="en-US" sz="2800" dirty="0"/>
              <a:t>Patient Center Medical Home</a:t>
            </a:r>
            <a:br>
              <a:rPr lang="en-US" sz="2800" dirty="0"/>
            </a:b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48200"/>
            <a:ext cx="21399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014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455</TotalTime>
  <Words>382</Words>
  <Application>Microsoft Office PowerPoint</Application>
  <PresentationFormat>On-screen Show (4:3)</PresentationFormat>
  <Paragraphs>47</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Calibri</vt:lpstr>
      <vt:lpstr>Candara</vt:lpstr>
      <vt:lpstr>Symbol</vt:lpstr>
      <vt:lpstr>Waveform</vt:lpstr>
      <vt:lpstr>South County Health</vt:lpstr>
      <vt:lpstr>PowerPoint Presentation</vt:lpstr>
      <vt:lpstr>Medicare Readmissions Data </vt:lpstr>
      <vt:lpstr>PowerPoint Presentation</vt:lpstr>
      <vt:lpstr>Medication Management </vt:lpstr>
      <vt:lpstr>University of Rhode Island</vt:lpstr>
      <vt:lpstr>EMR</vt:lpstr>
      <vt:lpstr>PowerPoint Presentation</vt:lpstr>
      <vt:lpstr>Nurse Care Managers  Patient Center Medical Home </vt:lpstr>
      <vt:lpstr>PowerPoint Presentation</vt:lpstr>
    </vt:vector>
  </TitlesOfParts>
  <Company>South County Hospital HealthCare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County Health</dc:title>
  <dc:creator>vdiadmin</dc:creator>
  <cp:lastModifiedBy>Linda Langel</cp:lastModifiedBy>
  <cp:revision>14</cp:revision>
  <dcterms:created xsi:type="dcterms:W3CDTF">2015-08-05T15:00:37Z</dcterms:created>
  <dcterms:modified xsi:type="dcterms:W3CDTF">2015-08-20T16:22:14Z</dcterms:modified>
</cp:coreProperties>
</file>