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71" r:id="rId3"/>
    <p:sldMasterId id="2147483675" r:id="rId4"/>
    <p:sldMasterId id="2147483679" r:id="rId5"/>
  </p:sldMasterIdLst>
  <p:notesMasterIdLst>
    <p:notesMasterId r:id="rId13"/>
  </p:notesMasterIdLst>
  <p:sldIdLst>
    <p:sldId id="258" r:id="rId6"/>
    <p:sldId id="259" r:id="rId7"/>
    <p:sldId id="261" r:id="rId8"/>
    <p:sldId id="264" r:id="rId9"/>
    <p:sldId id="266" r:id="rId10"/>
    <p:sldId id="267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86486" autoAdjust="0"/>
  </p:normalViewPr>
  <p:slideViewPr>
    <p:cSldViewPr>
      <p:cViewPr>
        <p:scale>
          <a:sx n="80" d="100"/>
          <a:sy n="80" d="100"/>
        </p:scale>
        <p:origin x="-144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736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263F2D6-9D62-42D6-A9F4-3A2B056232A2}" type="datetimeFigureOut">
              <a:rPr lang="en-US" smtClean="0"/>
              <a:t>9/28/2015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01F96C-11E3-4156-B200-232A268B14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21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60785-9338-114B-891F-4D52A71C2C7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747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11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2211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8435" indent="-287859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51439" indent="-230288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12015" indent="-230288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72591" indent="-230288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33167" indent="-230288" defTabSz="46057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93741" indent="-230288" defTabSz="46057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54317" indent="-230288" defTabSz="46057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14893" indent="-230288" defTabSz="46057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284CE3C-FF32-4668-875E-A05852EDFAD4}" type="slidenum">
              <a:rPr lang="en-US" altLang="en-US">
                <a:solidFill>
                  <a:prstClr val="black"/>
                </a:solidFill>
                <a:latin typeface="Calibri" pitchFamily="34" charset="0"/>
              </a:rPr>
              <a:pPr/>
              <a:t>2</a:t>
            </a:fld>
            <a:endParaRPr lang="en-US" altLang="en-US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6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1F96C-11E3-4156-B200-232A268B141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57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1179" lvl="1" defTabSz="931774" fontAlgn="base">
              <a:spcBef>
                <a:spcPct val="0"/>
              </a:spcBef>
              <a:buClr>
                <a:schemeClr val="accent5"/>
              </a:buClr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1F96C-11E3-4156-B200-232A268B141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594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1F96C-11E3-4156-B200-232A268B141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84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7360" y="4648200"/>
            <a:ext cx="5608320" cy="4183380"/>
          </a:xfrm>
        </p:spPr>
        <p:txBody>
          <a:bodyPr/>
          <a:lstStyle/>
          <a:p>
            <a:pPr>
              <a:spcBef>
                <a:spcPts val="2446"/>
              </a:spcBef>
            </a:pPr>
            <a:endParaRPr lang="en-US" dirty="0" smtClean="0">
              <a:cs typeface="Avenir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1F96C-11E3-4156-B200-232A268B141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50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1F96C-11E3-4156-B200-232A268B141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74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1835" y="2130425"/>
            <a:ext cx="7772400" cy="1470025"/>
          </a:xfrm>
        </p:spPr>
        <p:txBody>
          <a:bodyPr/>
          <a:lstStyle>
            <a:lvl1pPr algn="ctr">
              <a:lnSpc>
                <a:spcPct val="90000"/>
              </a:lnSpc>
              <a:defRPr sz="4200" cap="all" spc="100">
                <a:latin typeface="+mj-lt"/>
                <a:cs typeface="Avenir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57635" y="3840845"/>
            <a:ext cx="6400800" cy="127544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200" b="0" i="1" cap="none" spc="80">
                <a:solidFill>
                  <a:schemeClr val="bg1"/>
                </a:solidFill>
                <a:latin typeface="+mn-lt"/>
                <a:cs typeface="Avenir Medium Obliqu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4246" y="6528699"/>
            <a:ext cx="2133600" cy="365125"/>
          </a:xfrm>
        </p:spPr>
        <p:txBody>
          <a:bodyPr/>
          <a:lstStyle/>
          <a:p>
            <a:fld id="{8AB2E955-1FCD-504A-A4D9-17915D554538}" type="datetimeFigureOut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9472" y="6528699"/>
            <a:ext cx="2133600" cy="365125"/>
          </a:xfrm>
        </p:spPr>
        <p:txBody>
          <a:bodyPr/>
          <a:lstStyle/>
          <a:p>
            <a:fld id="{CFBA6597-D7DA-DC49-90B6-6291F05CD5D3}" type="slidenum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340285" y="3627663"/>
            <a:ext cx="46355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340285" y="3627663"/>
            <a:ext cx="46355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849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645556" y="1260930"/>
            <a:ext cx="7041242" cy="47171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FontTx/>
              <a:buNone/>
              <a:defRPr sz="1800" cap="all">
                <a:solidFill>
                  <a:schemeClr val="accent3"/>
                </a:solidFill>
                <a:latin typeface="+mn-lt"/>
              </a:defRPr>
            </a:lvl1pPr>
            <a:lvl2pPr marL="344487" indent="0">
              <a:lnSpc>
                <a:spcPct val="100000"/>
              </a:lnSpc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 marL="688975" indent="0">
              <a:lnSpc>
                <a:spcPct val="100000"/>
              </a:lnSpc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3pPr>
            <a:lvl4pPr marL="1025525" indent="0">
              <a:lnSpc>
                <a:spcPct val="100000"/>
              </a:lnSpc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4pPr>
            <a:lvl5pPr marL="1370012" indent="0">
              <a:lnSpc>
                <a:spcPct val="100000"/>
              </a:lnSpc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764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376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7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645556" y="1260930"/>
            <a:ext cx="7041242" cy="47171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FontTx/>
              <a:buNone/>
              <a:defRPr sz="1800" cap="all">
                <a:solidFill>
                  <a:schemeClr val="accent3"/>
                </a:solidFill>
                <a:latin typeface="+mn-lt"/>
              </a:defRPr>
            </a:lvl1pPr>
            <a:lvl2pPr marL="344487" indent="0">
              <a:lnSpc>
                <a:spcPct val="100000"/>
              </a:lnSpc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 marL="688975" indent="0">
              <a:lnSpc>
                <a:spcPct val="100000"/>
              </a:lnSpc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3pPr>
            <a:lvl4pPr marL="1025525" indent="0">
              <a:lnSpc>
                <a:spcPct val="100000"/>
              </a:lnSpc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4pPr>
            <a:lvl5pPr marL="1370012" indent="0">
              <a:lnSpc>
                <a:spcPct val="100000"/>
              </a:lnSpc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39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551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838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645556" y="1260930"/>
            <a:ext cx="7041242" cy="47171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FontTx/>
              <a:buNone/>
              <a:defRPr sz="1800" cap="all">
                <a:solidFill>
                  <a:schemeClr val="accent3"/>
                </a:solidFill>
                <a:latin typeface="+mn-lt"/>
              </a:defRPr>
            </a:lvl1pPr>
            <a:lvl2pPr marL="344487" indent="0">
              <a:lnSpc>
                <a:spcPct val="100000"/>
              </a:lnSpc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 marL="688975" indent="0">
              <a:lnSpc>
                <a:spcPct val="100000"/>
              </a:lnSpc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3pPr>
            <a:lvl4pPr marL="1025525" indent="0">
              <a:lnSpc>
                <a:spcPct val="100000"/>
              </a:lnSpc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4pPr>
            <a:lvl5pPr marL="1370012" indent="0">
              <a:lnSpc>
                <a:spcPct val="100000"/>
              </a:lnSpc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60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90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74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3056" y="1369786"/>
            <a:ext cx="7993741" cy="589641"/>
          </a:xfrm>
        </p:spPr>
        <p:txBody>
          <a:bodyPr>
            <a:noAutofit/>
          </a:bodyPr>
          <a:lstStyle>
            <a:lvl1pPr marL="0" indent="0">
              <a:buNone/>
              <a:defRPr sz="2400" cap="all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3pPr>
            <a:lvl4pPr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4pPr>
            <a:lvl5pPr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492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bIns="91440" anchor="b"/>
          <a:lstStyle>
            <a:lvl1pPr marL="0" indent="0">
              <a:lnSpc>
                <a:spcPct val="100000"/>
              </a:lnSpc>
              <a:buNone/>
              <a:defRPr sz="1600" b="0" i="0" cap="all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600" b="0" i="0"/>
            </a:lvl1pPr>
            <a:lvl2pPr>
              <a:defRPr sz="1600" b="0" i="0"/>
            </a:lvl2pPr>
            <a:lvl3pPr>
              <a:defRPr sz="1600" b="0" i="0"/>
            </a:lvl3pPr>
            <a:lvl4pPr>
              <a:defRPr sz="1600" b="0" i="0"/>
            </a:lvl4pPr>
            <a:lvl5pPr>
              <a:defRPr sz="1600" b="0" i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bIns="91440" anchor="b"/>
          <a:lstStyle>
            <a:lvl1pPr marL="0" indent="0">
              <a:lnSpc>
                <a:spcPct val="100000"/>
              </a:lnSpc>
              <a:buNone/>
              <a:defRPr sz="1600" b="0" i="0" cap="all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600" b="0" i="0"/>
            </a:lvl1pPr>
            <a:lvl2pPr>
              <a:defRPr sz="1600" b="0" i="0"/>
            </a:lvl2pPr>
            <a:lvl3pPr>
              <a:defRPr sz="1600" b="0" i="0"/>
            </a:lvl3pPr>
            <a:lvl4pPr>
              <a:defRPr sz="1600" b="0" i="0"/>
            </a:lvl4pPr>
            <a:lvl5pPr>
              <a:defRPr sz="1600" b="0" i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81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91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39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3056" y="1369786"/>
            <a:ext cx="7993741" cy="589641"/>
          </a:xfrm>
        </p:spPr>
        <p:txBody>
          <a:bodyPr>
            <a:noAutofit/>
          </a:bodyPr>
          <a:lstStyle>
            <a:lvl1pPr>
              <a:buFontTx/>
              <a:buNone/>
              <a:defRPr sz="2400" cap="all">
                <a:solidFill>
                  <a:schemeClr val="accent2"/>
                </a:solidFill>
                <a:latin typeface="+mn-lt"/>
              </a:defRPr>
            </a:lvl1pPr>
            <a:lvl2pPr marL="344487" indent="0"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 marL="688975" indent="0"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3pPr>
            <a:lvl4pPr marL="1025525" indent="0"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4pPr>
            <a:lvl5pPr marL="1370013" indent="0"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446D8-0C37-4CDB-9A3F-712A1AB07A6E}" type="datetimeFigureOut">
              <a:rPr lang="en-US">
                <a:solidFill>
                  <a:srgbClr val="808080">
                    <a:lumMod val="60000"/>
                    <a:lumOff val="40000"/>
                  </a:srgbClr>
                </a:solidFill>
              </a:rPr>
              <a:pPr>
                <a:defRPr/>
              </a:pPr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421E-A5D0-475F-9CB4-5F9384E163A7}" type="slidenum">
              <a:rPr lang="en-US">
                <a:solidFill>
                  <a:srgbClr val="808080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17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bIns="91440" anchor="b"/>
          <a:lstStyle>
            <a:lvl1pPr marL="0" indent="0">
              <a:lnSpc>
                <a:spcPct val="100000"/>
              </a:lnSpc>
              <a:buNone/>
              <a:defRPr sz="1600" b="0" i="0" cap="all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600" b="0" i="0" baseline="0">
                <a:latin typeface="+mn-lt"/>
              </a:defRPr>
            </a:lvl1pPr>
            <a:lvl2pPr>
              <a:defRPr sz="1600" b="0" i="0" baseline="0">
                <a:latin typeface="+mn-lt"/>
              </a:defRPr>
            </a:lvl2pPr>
            <a:lvl3pPr>
              <a:defRPr sz="1600" b="0" i="0" baseline="0">
                <a:latin typeface="+mn-lt"/>
              </a:defRPr>
            </a:lvl3pPr>
            <a:lvl4pPr>
              <a:defRPr sz="1600" b="0" i="0" baseline="0">
                <a:latin typeface="+mn-lt"/>
              </a:defRPr>
            </a:lvl4pPr>
            <a:lvl5pPr>
              <a:defRPr sz="1600" b="0" i="0" baseline="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bIns="91440" anchor="b"/>
          <a:lstStyle>
            <a:lvl1pPr marL="0" indent="0">
              <a:lnSpc>
                <a:spcPct val="100000"/>
              </a:lnSpc>
              <a:buNone/>
              <a:defRPr sz="1600" b="0" i="0" cap="all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600" b="0" i="0" baseline="0">
                <a:latin typeface="+mn-lt"/>
              </a:defRPr>
            </a:lvl1pPr>
            <a:lvl2pPr>
              <a:defRPr sz="1600" b="0" i="0" baseline="0">
                <a:latin typeface="+mn-lt"/>
              </a:defRPr>
            </a:lvl2pPr>
            <a:lvl3pPr>
              <a:defRPr sz="1600" b="0" i="0" baseline="0">
                <a:latin typeface="+mn-lt"/>
              </a:defRPr>
            </a:lvl3pPr>
            <a:lvl4pPr>
              <a:defRPr sz="1600" b="0" i="0" baseline="0">
                <a:latin typeface="+mn-lt"/>
              </a:defRPr>
            </a:lvl4pPr>
            <a:lvl5pPr>
              <a:defRPr sz="1600" b="0" i="0" baseline="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0D322-5734-42A0-807B-77D4E083D746}" type="datetimeFigureOut">
              <a:rPr lang="en-US">
                <a:solidFill>
                  <a:srgbClr val="808080">
                    <a:lumMod val="60000"/>
                    <a:lumOff val="40000"/>
                  </a:srgbClr>
                </a:solidFill>
              </a:rPr>
              <a:pPr>
                <a:defRPr/>
              </a:pPr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1572D-A0FF-43A1-B976-1C300C136A63}" type="slidenum">
              <a:rPr lang="en-US">
                <a:solidFill>
                  <a:srgbClr val="808080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71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143FB-C0D0-471A-8340-DB88D4C3B2BD}" type="datetimeFigureOut">
              <a:rPr lang="en-US">
                <a:solidFill>
                  <a:srgbClr val="808080">
                    <a:lumMod val="60000"/>
                    <a:lumOff val="40000"/>
                  </a:srgbClr>
                </a:solidFill>
              </a:rPr>
              <a:pPr>
                <a:defRPr/>
              </a:pPr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CDA6-36B9-48BA-BEBA-80CE8BDF7025}" type="slidenum">
              <a:rPr lang="en-US">
                <a:solidFill>
                  <a:srgbClr val="808080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2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A3967-BB49-462F-9655-7D56CDEAD675}" type="datetimeFigureOut">
              <a:rPr lang="en-US">
                <a:solidFill>
                  <a:srgbClr val="808080">
                    <a:lumMod val="60000"/>
                    <a:lumOff val="40000"/>
                  </a:srgbClr>
                </a:solidFill>
              </a:rPr>
              <a:pPr>
                <a:defRPr/>
              </a:pPr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F5903-7EA4-4DB5-9785-D7623C9642DE}" type="slidenum">
              <a:rPr lang="en-US">
                <a:solidFill>
                  <a:srgbClr val="808080">
                    <a:lumMod val="60000"/>
                    <a:lumOff val="4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58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pn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57" y="269002"/>
            <a:ext cx="5326743" cy="7413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56" y="1959427"/>
            <a:ext cx="7993743" cy="43180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57" y="6356350"/>
            <a:ext cx="2133600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pPr defTabSz="457200"/>
            <a:fld id="{8AB2E955-1FCD-504A-A4D9-17915D554538}" type="datetimeFigureOut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 defTabSz="457200"/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8142" y="6356350"/>
            <a:ext cx="1048655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pPr defTabSz="457200"/>
            <a:fld id="{CFBA6597-D7DA-DC49-90B6-6291F05CD5D3}" type="slidenum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srgbClr val="80808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28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400" kern="1200" cap="all">
          <a:solidFill>
            <a:schemeClr val="bg1"/>
          </a:solidFill>
          <a:latin typeface="+mj-lt"/>
          <a:ea typeface="+mj-ea"/>
          <a:cs typeface="Avenir Medium"/>
        </a:defRPr>
      </a:lvl1pPr>
    </p:titleStyle>
    <p:bodyStyle>
      <a:lvl1pPr marL="285750" indent="-28575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tx1">
            <a:lumMod val="75000"/>
          </a:schemeClr>
        </a:buClr>
        <a:buSzPct val="100000"/>
        <a:buFont typeface="Wingdings" panose="05000000000000000000" pitchFamily="2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7013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1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2pPr>
      <a:lvl3pPr marL="915988" indent="-227013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2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3495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3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4pPr>
      <a:lvl5pPr marL="1597025" indent="-227013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4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738" y="169863"/>
            <a:ext cx="5715000" cy="7413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3738" y="1958975"/>
            <a:ext cx="7993062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738" y="6356350"/>
            <a:ext cx="2133600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pPr defTabSz="457200">
              <a:defRPr/>
            </a:pPr>
            <a:fld id="{0F378849-4045-4E42-AA19-9B06F739E37C}" type="datetimeFigureOut">
              <a:rPr lang="en-US">
                <a:solidFill>
                  <a:srgbClr val="808080">
                    <a:lumMod val="60000"/>
                    <a:lumOff val="40000"/>
                  </a:srgbClr>
                </a:solidFill>
              </a:rPr>
              <a:pPr defTabSz="457200">
                <a:defRPr/>
              </a:pPr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7463" y="6356350"/>
            <a:ext cx="1049337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pPr defTabSz="457200">
              <a:defRPr/>
            </a:pPr>
            <a:fld id="{F35D2347-1A68-4D7E-B74E-A6B5972230D5}" type="slidenum">
              <a:rPr lang="en-US">
                <a:solidFill>
                  <a:srgbClr val="808080">
                    <a:lumMod val="60000"/>
                    <a:lumOff val="40000"/>
                  </a:srgbClr>
                </a:solidFill>
              </a:rPr>
              <a:pPr defTabSz="457200">
                <a:defRPr/>
              </a:pPr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88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xStyles>
    <p:titleStyle>
      <a:lvl1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400" kern="1200" cap="all">
          <a:solidFill>
            <a:schemeClr val="bg1"/>
          </a:solidFill>
          <a:latin typeface="+mj-lt"/>
          <a:ea typeface="Avenir Medium"/>
          <a:cs typeface="Avenir Medium"/>
        </a:defRPr>
      </a:lvl1pPr>
      <a:lvl2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Avenir Medium"/>
          <a:cs typeface="Avenir Medium"/>
        </a:defRPr>
      </a:lvl2pPr>
      <a:lvl3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Avenir Medium"/>
          <a:cs typeface="Avenir Medium"/>
        </a:defRPr>
      </a:lvl3pPr>
      <a:lvl4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Avenir Medium"/>
          <a:cs typeface="Avenir Medium"/>
        </a:defRPr>
      </a:lvl4pPr>
      <a:lvl5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Avenir Medium"/>
          <a:cs typeface="Avenir Medium"/>
        </a:defRPr>
      </a:lvl5pPr>
      <a:lvl6pPr marL="4572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Avenir Medium"/>
          <a:cs typeface="Avenir Medium"/>
        </a:defRPr>
      </a:lvl6pPr>
      <a:lvl7pPr marL="9144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Avenir Medium"/>
          <a:cs typeface="Avenir Medium"/>
        </a:defRPr>
      </a:lvl7pPr>
      <a:lvl8pPr marL="13716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Avenir Medium"/>
          <a:cs typeface="Avenir Medium"/>
        </a:defRPr>
      </a:lvl8pPr>
      <a:lvl9pPr marL="18288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ea typeface="Avenir Medium"/>
          <a:cs typeface="Avenir Medium"/>
        </a:defRPr>
      </a:lvl9pPr>
    </p:titleStyle>
    <p:bodyStyle>
      <a:lvl1pPr algn="l" defTabSz="457200" rtl="0" fontAlgn="base">
        <a:lnSpc>
          <a:spcPct val="150000"/>
        </a:lnSpc>
        <a:spcBef>
          <a:spcPct val="0"/>
        </a:spcBef>
        <a:spcAft>
          <a:spcPts val="1000"/>
        </a:spcAft>
        <a:buSzPct val="25000"/>
        <a:buBlip>
          <a:blip r:embed="rId7"/>
        </a:buBlip>
        <a:defRPr sz="1600" kern="1200">
          <a:solidFill>
            <a:schemeClr val="tx1"/>
          </a:solidFill>
          <a:latin typeface="Avenir Light"/>
          <a:ea typeface="+mn-ea"/>
          <a:cs typeface="+mn-cs"/>
        </a:defRPr>
      </a:lvl1pPr>
      <a:lvl2pPr marL="571500" indent="-227013" algn="l" defTabSz="457200" rtl="0" fontAlgn="base">
        <a:lnSpc>
          <a:spcPct val="150000"/>
        </a:lnSpc>
        <a:spcBef>
          <a:spcPct val="0"/>
        </a:spcBef>
        <a:spcAft>
          <a:spcPts val="1000"/>
        </a:spcAft>
        <a:buClr>
          <a:schemeClr val="accent1"/>
        </a:buClr>
        <a:buFont typeface="Wingdings" pitchFamily="2" charset="2"/>
        <a:buChar char="§"/>
        <a:defRPr sz="1600" kern="1200">
          <a:solidFill>
            <a:schemeClr val="tx1"/>
          </a:solidFill>
          <a:latin typeface="Avenir Light"/>
          <a:ea typeface="+mn-ea"/>
          <a:cs typeface="+mn-cs"/>
        </a:defRPr>
      </a:lvl2pPr>
      <a:lvl3pPr marL="915988" indent="-227013" algn="l" defTabSz="457200" rtl="0" fontAlgn="base">
        <a:lnSpc>
          <a:spcPct val="150000"/>
        </a:lnSpc>
        <a:spcBef>
          <a:spcPct val="0"/>
        </a:spcBef>
        <a:spcAft>
          <a:spcPts val="100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venir Light"/>
          <a:ea typeface="+mn-ea"/>
          <a:cs typeface="+mn-cs"/>
        </a:defRPr>
      </a:lvl3pPr>
      <a:lvl4pPr marL="1260475" indent="-234950" algn="l" defTabSz="457200" rtl="0" fontAlgn="base">
        <a:lnSpc>
          <a:spcPct val="150000"/>
        </a:lnSpc>
        <a:spcBef>
          <a:spcPct val="0"/>
        </a:spcBef>
        <a:spcAft>
          <a:spcPts val="1000"/>
        </a:spcAft>
        <a:buClr>
          <a:srgbClr val="95AF39"/>
        </a:buClr>
        <a:buFont typeface="Wingdings" pitchFamily="2" charset="2"/>
        <a:buChar char="§"/>
        <a:defRPr sz="1600" kern="1200">
          <a:solidFill>
            <a:schemeClr val="tx1"/>
          </a:solidFill>
          <a:latin typeface="Avenir Light"/>
          <a:ea typeface="+mn-ea"/>
          <a:cs typeface="+mn-cs"/>
        </a:defRPr>
      </a:lvl4pPr>
      <a:lvl5pPr marL="1597025" indent="-227013" algn="l" defTabSz="457200" rtl="0" fontAlgn="base">
        <a:lnSpc>
          <a:spcPct val="150000"/>
        </a:lnSpc>
        <a:spcBef>
          <a:spcPct val="0"/>
        </a:spcBef>
        <a:spcAft>
          <a:spcPts val="1000"/>
        </a:spcAft>
        <a:buClr>
          <a:srgbClr val="FDBA16"/>
        </a:buClr>
        <a:buFont typeface="Wingdings" pitchFamily="2" charset="2"/>
        <a:buChar char="§"/>
        <a:defRPr sz="1600" kern="1200">
          <a:solidFill>
            <a:schemeClr val="tx1"/>
          </a:solidFill>
          <a:latin typeface="Avenir Ligh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557" y="269002"/>
            <a:ext cx="7041240" cy="74136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556" y="1732643"/>
            <a:ext cx="7041241" cy="42545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555" y="6356350"/>
            <a:ext cx="1710874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pPr defTabSz="457200"/>
            <a:fld id="{8AB2E955-1FCD-504A-A4D9-17915D554538}" type="datetimeFigureOut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 defTabSz="457200"/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8142" y="6356350"/>
            <a:ext cx="1048655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pPr defTabSz="457200"/>
            <a:fld id="{CFBA6597-D7DA-DC49-90B6-6291F05CD5D3}" type="slidenum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4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1" kern="1200" cap="all" baseline="0">
          <a:solidFill>
            <a:schemeClr val="accent1"/>
          </a:solidFill>
          <a:latin typeface="+mj-lt"/>
          <a:ea typeface="+mj-ea"/>
          <a:cs typeface="Avenir Medium"/>
        </a:defRPr>
      </a:lvl1pPr>
    </p:titleStyle>
    <p:bodyStyle>
      <a:lvl1pPr marL="285750" indent="-28575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tx1">
            <a:lumMod val="75000"/>
          </a:schemeClr>
        </a:buClr>
        <a:buSzPct val="100000"/>
        <a:buFont typeface="Wingdings" panose="05000000000000000000" pitchFamily="2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1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2pPr>
      <a:lvl3pPr marL="915988" indent="-227013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2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3495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3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4pPr>
      <a:lvl5pPr marL="1597025" indent="-22860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4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557" y="269002"/>
            <a:ext cx="7041240" cy="74136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556" y="1732643"/>
            <a:ext cx="7041241" cy="42545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555" y="6356350"/>
            <a:ext cx="1710874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pPr defTabSz="457200"/>
            <a:fld id="{8AB2E955-1FCD-504A-A4D9-17915D554538}" type="datetimeFigureOut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 defTabSz="457200"/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8142" y="6356350"/>
            <a:ext cx="1048655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pPr defTabSz="457200"/>
            <a:fld id="{CFBA6597-D7DA-DC49-90B6-6291F05CD5D3}" type="slidenum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74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1" kern="1200" cap="all" baseline="0">
          <a:solidFill>
            <a:schemeClr val="accent1"/>
          </a:solidFill>
          <a:latin typeface="+mj-lt"/>
          <a:ea typeface="+mj-ea"/>
          <a:cs typeface="Avenir Medium"/>
        </a:defRPr>
      </a:lvl1pPr>
    </p:titleStyle>
    <p:bodyStyle>
      <a:lvl1pPr marL="285750" indent="-28575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tx1">
            <a:lumMod val="75000"/>
          </a:schemeClr>
        </a:buClr>
        <a:buSzPct val="100000"/>
        <a:buFont typeface="Wingdings" panose="05000000000000000000" pitchFamily="2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1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2pPr>
      <a:lvl3pPr marL="915988" indent="-227013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2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3495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3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4pPr>
      <a:lvl5pPr marL="1597025" indent="-22860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4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557" y="269002"/>
            <a:ext cx="7041240" cy="74136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556" y="1732643"/>
            <a:ext cx="7041241" cy="42545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555" y="6356350"/>
            <a:ext cx="1710874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pPr defTabSz="457200"/>
            <a:fld id="{8AB2E955-1FCD-504A-A4D9-17915D554538}" type="datetimeFigureOut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 defTabSz="457200"/>
              <a:t>9/28/2015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8142" y="6356350"/>
            <a:ext cx="1048655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pPr defTabSz="457200"/>
            <a:fld id="{CFBA6597-D7DA-DC49-90B6-6291F05CD5D3}" type="slidenum">
              <a:rPr lang="en-US" smtClean="0">
                <a:solidFill>
                  <a:srgbClr val="808080">
                    <a:lumMod val="60000"/>
                    <a:lumOff val="4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808080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06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1" kern="1200" cap="all" baseline="0">
          <a:solidFill>
            <a:schemeClr val="accent1"/>
          </a:solidFill>
          <a:latin typeface="+mj-lt"/>
          <a:ea typeface="+mj-ea"/>
          <a:cs typeface="Avenir Medium"/>
        </a:defRPr>
      </a:lvl1pPr>
    </p:titleStyle>
    <p:bodyStyle>
      <a:lvl1pPr marL="285750" indent="-28575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tx1">
            <a:lumMod val="75000"/>
          </a:schemeClr>
        </a:buClr>
        <a:buSzPct val="100000"/>
        <a:buFont typeface="Wingdings" panose="05000000000000000000" pitchFamily="2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1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2pPr>
      <a:lvl3pPr marL="915988" indent="-227013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2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3495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3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4pPr>
      <a:lvl5pPr marL="1597025" indent="-22860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4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44539" y="227799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pc="310" dirty="0" smtClean="0"/>
              <a:t>The San Diego care transitions partnership</a:t>
            </a:r>
            <a:endParaRPr lang="en-US" spc="31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57635" y="3840846"/>
            <a:ext cx="6400800" cy="799394"/>
          </a:xfrm>
        </p:spPr>
        <p:txBody>
          <a:bodyPr/>
          <a:lstStyle/>
          <a:p>
            <a:r>
              <a:rPr lang="en-US" dirty="0" smtClean="0"/>
              <a:t>Transforming Care Across the Continuum</a:t>
            </a:r>
            <a:endParaRPr lang="en-US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143000" y="4341900"/>
            <a:ext cx="6400800" cy="1068299"/>
          </a:xfrm>
          <a:prstGeom prst="rect">
            <a:avLst/>
          </a:prstGeom>
        </p:spPr>
        <p:txBody>
          <a:bodyPr vert="horz" lIns="0" tIns="0" rIns="0" bIns="0" rtlCol="0">
            <a:normAutofit fontScale="77500" lnSpcReduction="20000"/>
          </a:bodyPr>
          <a:lstStyle>
            <a:lvl1pPr marL="0" indent="0" algn="ctr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tx1">
                  <a:lumMod val="75000"/>
                </a:schemeClr>
              </a:buClr>
              <a:buSzPct val="100000"/>
              <a:buFont typeface="Wingdings" panose="05000000000000000000" pitchFamily="2" charset="2"/>
              <a:buNone/>
              <a:defRPr sz="2200" b="0" i="1" kern="1200" cap="none" spc="80" baseline="0">
                <a:solidFill>
                  <a:schemeClr val="bg1"/>
                </a:solidFill>
                <a:latin typeface="+mn-lt"/>
                <a:ea typeface="+mn-ea"/>
                <a:cs typeface="Avenir Medium Oblique"/>
              </a:defRPr>
            </a:lvl1pPr>
            <a:lvl2pPr marL="457200" indent="0" algn="ctr" defTabSz="4572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Wingdings" charset="2"/>
              <a:buNone/>
              <a:defRPr sz="1600" kern="1200" cap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Wingdings" charset="2"/>
              <a:buNone/>
              <a:defRPr sz="1600" kern="1200" cap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Wingdings" charset="2"/>
              <a:buNone/>
              <a:defRPr sz="1600" kern="1200" cap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accent4"/>
              </a:buClr>
              <a:buFont typeface="Wingdings" charset="2"/>
              <a:buNone/>
              <a:defRPr sz="1600" kern="1200" cap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808080">
                  <a:lumMod val="75000"/>
                </a:srgbClr>
              </a:buClr>
            </a:pPr>
            <a:r>
              <a:rPr lang="en-US" i="0" dirty="0" smtClean="0">
                <a:solidFill>
                  <a:prstClr val="white"/>
                </a:solidFill>
              </a:rPr>
              <a:t>Brenda Schmitthenner, MPA</a:t>
            </a:r>
          </a:p>
          <a:p>
            <a:pPr>
              <a:buClr>
                <a:srgbClr val="808080">
                  <a:lumMod val="75000"/>
                </a:srgbClr>
              </a:buClr>
            </a:pPr>
            <a:r>
              <a:rPr lang="en-US" i="0" dirty="0" smtClean="0">
                <a:solidFill>
                  <a:prstClr val="white"/>
                </a:solidFill>
              </a:rPr>
              <a:t>County of San Diego</a:t>
            </a:r>
          </a:p>
          <a:p>
            <a:pPr>
              <a:buClr>
                <a:srgbClr val="808080">
                  <a:lumMod val="75000"/>
                </a:srgbClr>
              </a:buClr>
            </a:pPr>
            <a:r>
              <a:rPr lang="en-US" i="0" dirty="0" smtClean="0">
                <a:solidFill>
                  <a:prstClr val="white"/>
                </a:solidFill>
              </a:rPr>
              <a:t>Aging &amp; Independence Services</a:t>
            </a:r>
          </a:p>
          <a:p>
            <a:pPr>
              <a:buClr>
                <a:srgbClr val="808080">
                  <a:lumMod val="75000"/>
                </a:srgbClr>
              </a:buClr>
            </a:pPr>
            <a:endParaRPr lang="en-US" sz="1800" i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44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Title 2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5956300" cy="741362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bg1"/>
                </a:solidFill>
              </a:rPr>
              <a:t>Community-Based Care Transitions program (CCTP)</a:t>
            </a:r>
          </a:p>
        </p:txBody>
      </p:sp>
      <p:sp>
        <p:nvSpPr>
          <p:cNvPr id="66563" name="Content Placeholder 1"/>
          <p:cNvSpPr>
            <a:spLocks noGrp="1"/>
          </p:cNvSpPr>
          <p:nvPr>
            <p:ph idx="4294967295"/>
          </p:nvPr>
        </p:nvSpPr>
        <p:spPr>
          <a:xfrm>
            <a:off x="531636" y="1371600"/>
            <a:ext cx="7316964" cy="2209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Clr>
                <a:schemeClr val="accent6"/>
              </a:buClr>
              <a:buSzPct val="100000"/>
              <a:buNone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Section 3026 of the ACA</a:t>
            </a:r>
          </a:p>
          <a:p>
            <a:pPr marL="285750" lvl="1" indent="-285750">
              <a:lnSpc>
                <a:spcPct val="100000"/>
              </a:lnSpc>
              <a:spcAft>
                <a:spcPts val="60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/>
            </a:pPr>
            <a:r>
              <a:rPr lang="en-US" dirty="0"/>
              <a:t>R</a:t>
            </a:r>
            <a:r>
              <a:rPr lang="en-US" dirty="0" smtClean="0"/>
              <a:t>educe all-cause, </a:t>
            </a:r>
            <a:r>
              <a:rPr lang="en-US" dirty="0"/>
              <a:t>30-day readmissions for fee-for-service (FFS) Medicare patients by </a:t>
            </a:r>
            <a:r>
              <a:rPr lang="en-US" dirty="0" smtClean="0"/>
              <a:t>20%</a:t>
            </a:r>
          </a:p>
          <a:p>
            <a:pPr marL="285750" lvl="1" indent="-285750">
              <a:lnSpc>
                <a:spcPct val="100000"/>
              </a:lnSpc>
              <a:spcAft>
                <a:spcPts val="60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/>
            </a:pPr>
            <a:r>
              <a:rPr lang="en-US" dirty="0"/>
              <a:t>R</a:t>
            </a:r>
            <a:r>
              <a:rPr lang="en-US" dirty="0" smtClean="0"/>
              <a:t>educe readmissions for high-risk patients</a:t>
            </a:r>
          </a:p>
          <a:p>
            <a:pPr marL="285750" lvl="1" indent="-285750">
              <a:lnSpc>
                <a:spcPct val="100000"/>
              </a:lnSpc>
              <a:spcAft>
                <a:spcPts val="60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Reduce Medicare spending</a:t>
            </a:r>
          </a:p>
          <a:p>
            <a:pPr marL="285750" lvl="1" indent="-285750">
              <a:lnSpc>
                <a:spcPct val="100000"/>
              </a:lnSpc>
              <a:spcAft>
                <a:spcPts val="60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/>
            </a:pPr>
            <a:r>
              <a:rPr lang="en-US" dirty="0"/>
              <a:t>T</a:t>
            </a:r>
            <a:r>
              <a:rPr lang="en-US" dirty="0" smtClean="0"/>
              <a:t>est </a:t>
            </a:r>
            <a:r>
              <a:rPr lang="en-US" dirty="0"/>
              <a:t>models for improving </a:t>
            </a:r>
            <a:r>
              <a:rPr lang="en-US" dirty="0" smtClean="0"/>
              <a:t>care</a:t>
            </a:r>
            <a:endParaRPr lang="en-US" dirty="0"/>
          </a:p>
          <a:p>
            <a:pPr marL="285750" lvl="1" indent="-285750">
              <a:lnSpc>
                <a:spcPct val="100000"/>
              </a:lnSpc>
              <a:spcAft>
                <a:spcPts val="60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Links </a:t>
            </a:r>
            <a:r>
              <a:rPr lang="en-US" dirty="0"/>
              <a:t>Community-Based Organizations to </a:t>
            </a:r>
            <a:r>
              <a:rPr lang="en-US" dirty="0" smtClean="0"/>
              <a:t>hospitals</a:t>
            </a:r>
          </a:p>
          <a:p>
            <a:pPr marL="566738" indent="-457200" eaLnBrk="1" hangingPunct="1">
              <a:lnSpc>
                <a:spcPct val="100000"/>
              </a:lnSpc>
              <a:spcAft>
                <a:spcPts val="600"/>
              </a:spcAft>
              <a:buFont typeface="Arial" charset="0"/>
              <a:buNone/>
              <a:defRPr/>
            </a:pPr>
            <a:endParaRPr lang="en-US" sz="2800" dirty="0" smtClean="0"/>
          </a:p>
          <a:p>
            <a:pPr marL="566738" indent="-457200" eaLnBrk="1" hangingPunct="1">
              <a:defRPr/>
            </a:pPr>
            <a:endParaRPr lang="en-US" sz="2800" dirty="0" smtClean="0"/>
          </a:p>
          <a:p>
            <a:pPr marL="566738" indent="-457200" eaLnBrk="1" hangingPunct="1">
              <a:defRPr/>
            </a:pPr>
            <a:endParaRPr lang="en-US" sz="2800" dirty="0" smtClean="0"/>
          </a:p>
          <a:p>
            <a:pPr marL="566738" indent="-457200" eaLnBrk="1" hangingPunct="1">
              <a:buFont typeface="Calibri" pitchFamily="34" charset="0"/>
              <a:buNone/>
              <a:defRPr/>
            </a:pPr>
            <a:endParaRPr lang="en-US" sz="2200" dirty="0" smtClean="0"/>
          </a:p>
          <a:p>
            <a:pPr marL="566738" indent="-457200" eaLnBrk="1" hangingPunct="1">
              <a:buFont typeface="Calibri" pitchFamily="34" charset="0"/>
              <a:buChar char="•"/>
              <a:defRPr/>
            </a:pPr>
            <a:endParaRPr lang="en-US" sz="2200" dirty="0" smtClean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531636" y="3733800"/>
            <a:ext cx="6781800" cy="1580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fontAlgn="base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SzPct val="25000"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227013" algn="l" defTabSz="457200" rtl="0" fontAlgn="base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5988" indent="-227013" algn="l" defTabSz="457200" rtl="0" fontAlgn="base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34950" algn="l" defTabSz="457200" rtl="0" fontAlgn="base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Clr>
                <a:srgbClr val="95AF39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7025" indent="-227013" algn="l" defTabSz="457200" rtl="0" fontAlgn="base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Clr>
                <a:srgbClr val="FDBA16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80000"/>
              </a:lnSpc>
              <a:spcBef>
                <a:spcPts val="0"/>
              </a:spcBef>
              <a:buClr>
                <a:srgbClr val="779042"/>
              </a:buClr>
              <a:buNone/>
              <a:defRPr/>
            </a:pPr>
            <a:r>
              <a:rPr lang="en-US" sz="1800" b="1" dirty="0">
                <a:solidFill>
                  <a:schemeClr val="tx2"/>
                </a:solidFill>
              </a:rPr>
              <a:t>San Diego Care Transition Partnership (SDCTP)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79042"/>
              </a:buClr>
              <a:defRPr/>
            </a:pPr>
            <a:r>
              <a:rPr lang="en-US" dirty="0" smtClean="0">
                <a:solidFill>
                  <a:srgbClr val="808080"/>
                </a:solidFill>
              </a:rPr>
              <a:t>Partnership between County of San Diego and 11 hospitals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79042"/>
              </a:buClr>
              <a:defRPr/>
            </a:pPr>
            <a:r>
              <a:rPr lang="en-US" dirty="0" smtClean="0">
                <a:solidFill>
                  <a:srgbClr val="808080"/>
                </a:solidFill>
              </a:rPr>
              <a:t>Largest CCTP in the country</a:t>
            </a:r>
          </a:p>
          <a:p>
            <a:pPr marL="285750" lvl="1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79042"/>
              </a:buClr>
              <a:defRPr/>
            </a:pPr>
            <a:r>
              <a:rPr lang="en-US" dirty="0" smtClean="0">
                <a:solidFill>
                  <a:srgbClr val="808080"/>
                </a:solidFill>
              </a:rPr>
              <a:t>Coordinating care across settings</a:t>
            </a:r>
          </a:p>
          <a:p>
            <a:pPr marL="966788" lvl="1" indent="-457200">
              <a:lnSpc>
                <a:spcPct val="80000"/>
              </a:lnSpc>
              <a:buClr>
                <a:srgbClr val="2FB4BC"/>
              </a:buClr>
              <a:defRPr/>
            </a:pPr>
            <a:endParaRPr lang="en-US" sz="1800" dirty="0" smtClean="0">
              <a:solidFill>
                <a:srgbClr val="808080"/>
              </a:solidFill>
            </a:endParaRPr>
          </a:p>
          <a:p>
            <a:pPr marL="966788" lvl="1" indent="-457200">
              <a:lnSpc>
                <a:spcPct val="80000"/>
              </a:lnSpc>
              <a:buClr>
                <a:srgbClr val="2FB4BC"/>
              </a:buClr>
              <a:defRPr/>
            </a:pPr>
            <a:endParaRPr lang="en-US" sz="1800" dirty="0" smtClean="0">
              <a:solidFill>
                <a:srgbClr val="808080"/>
              </a:solidFill>
            </a:endParaRPr>
          </a:p>
          <a:p>
            <a:pPr marL="566738" indent="-457200">
              <a:lnSpc>
                <a:spcPct val="80000"/>
              </a:lnSpc>
              <a:buFont typeface="Arial" charset="0"/>
              <a:buNone/>
              <a:defRPr/>
            </a:pPr>
            <a:endParaRPr lang="en-US" sz="1800" dirty="0" smtClean="0">
              <a:solidFill>
                <a:srgbClr val="808080"/>
              </a:solidFill>
            </a:endParaRPr>
          </a:p>
          <a:p>
            <a:pPr marL="566738" indent="-457200">
              <a:lnSpc>
                <a:spcPct val="80000"/>
              </a:lnSpc>
              <a:defRPr/>
            </a:pPr>
            <a:endParaRPr lang="en-US" sz="1800" dirty="0" smtClean="0">
              <a:solidFill>
                <a:srgbClr val="808080"/>
              </a:solidFill>
            </a:endParaRPr>
          </a:p>
          <a:p>
            <a:pPr marL="566738" indent="-457200">
              <a:lnSpc>
                <a:spcPct val="80000"/>
              </a:lnSpc>
              <a:defRPr/>
            </a:pPr>
            <a:endParaRPr lang="en-US" sz="1800" dirty="0" smtClean="0">
              <a:solidFill>
                <a:srgbClr val="808080"/>
              </a:solidFill>
            </a:endParaRPr>
          </a:p>
          <a:p>
            <a:pPr marL="566738" indent="-457200">
              <a:lnSpc>
                <a:spcPct val="80000"/>
              </a:lnSpc>
              <a:buFont typeface="Calibri" pitchFamily="34" charset="0"/>
              <a:buNone/>
              <a:defRPr/>
            </a:pPr>
            <a:endParaRPr lang="en-US" sz="1800" dirty="0" smtClean="0">
              <a:solidFill>
                <a:srgbClr val="808080"/>
              </a:solidFill>
            </a:endParaRPr>
          </a:p>
          <a:p>
            <a:pPr marL="566738" indent="-457200">
              <a:lnSpc>
                <a:spcPct val="80000"/>
              </a:lnSpc>
              <a:buFont typeface="Calibri" pitchFamily="34" charset="0"/>
              <a:buChar char="•"/>
              <a:defRPr/>
            </a:pPr>
            <a:endParaRPr lang="en-US" sz="1800" dirty="0" smtClean="0">
              <a:solidFill>
                <a:srgbClr val="808080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 bwMode="auto">
          <a:xfrm>
            <a:off x="0" y="650272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EE5E8014-715A-4F73-B983-4F23EB2C0370}" type="slidenum">
              <a:rPr lang="en-US" altLang="en-US">
                <a:solidFill>
                  <a:srgbClr val="898989"/>
                </a:solidFill>
                <a:latin typeface="Calibri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dirty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77" y="5244643"/>
            <a:ext cx="8447646" cy="130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269002"/>
            <a:ext cx="5867400" cy="741362"/>
          </a:xfrm>
        </p:spPr>
        <p:txBody>
          <a:bodyPr/>
          <a:lstStyle/>
          <a:p>
            <a:r>
              <a:rPr lang="en-US" altLang="en-US" b="1" dirty="0" smtClean="0"/>
              <a:t>San Diego Care Transitions Partnership (SDCTP</a:t>
            </a:r>
            <a:r>
              <a:rPr lang="en-US" altLang="en-US" b="1" dirty="0"/>
              <a:t>)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52400" y="1447800"/>
            <a:ext cx="8534397" cy="589641"/>
          </a:xfrm>
        </p:spPr>
        <p:txBody>
          <a:bodyPr/>
          <a:lstStyle/>
          <a:p>
            <a:pPr marL="58737" fontAlgn="base">
              <a:lnSpc>
                <a:spcPct val="130000"/>
              </a:lnSpc>
              <a:spcBef>
                <a:spcPct val="0"/>
              </a:spcBef>
              <a:buClr>
                <a:schemeClr val="accent6"/>
              </a:buClr>
              <a:defRPr/>
            </a:pPr>
            <a:r>
              <a:rPr lang="en-US" sz="2100" b="1" cap="none" dirty="0">
                <a:solidFill>
                  <a:schemeClr val="tx2"/>
                </a:solidFill>
              </a:rPr>
              <a:t>Great Opportunity for San Diego County</a:t>
            </a:r>
          </a:p>
        </p:txBody>
      </p:sp>
      <p:pic>
        <p:nvPicPr>
          <p:cNvPr id="4100" name="Picture 4" descr="C:\Users\cduke\AppData\Local\Microsoft\Windows\Temporary Internet Files\Content.IE5\6RXRLXM5\connection-300x19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01900"/>
            <a:ext cx="3810000" cy="252730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1" y="2209801"/>
            <a:ext cx="4648200" cy="3809999"/>
          </a:xfrm>
        </p:spPr>
        <p:txBody>
          <a:bodyPr>
            <a:normAutofit/>
          </a:bodyPr>
          <a:lstStyle/>
          <a:p>
            <a:pPr marL="0" lvl="1" indent="0" fontAlgn="base">
              <a:lnSpc>
                <a:spcPct val="100000"/>
              </a:lnSpc>
              <a:spcBef>
                <a:spcPct val="0"/>
              </a:spcBef>
              <a:buClr>
                <a:schemeClr val="accent5"/>
              </a:buClr>
              <a:buNone/>
              <a:defRPr/>
            </a:pPr>
            <a:r>
              <a:rPr lang="en-US" sz="1800" dirty="0">
                <a:solidFill>
                  <a:schemeClr val="accent2"/>
                </a:solidFill>
              </a:rPr>
              <a:t>Demonstrate to the rest of the country how to:</a:t>
            </a:r>
          </a:p>
          <a:p>
            <a:pPr marL="285750" lvl="1" indent="-285750" fontAlgn="base">
              <a:lnSpc>
                <a:spcPct val="100000"/>
              </a:lnSpc>
              <a:spcBef>
                <a:spcPct val="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Design and implement a patient-centered system of </a:t>
            </a:r>
            <a:r>
              <a:rPr lang="en-US" sz="1800" dirty="0" smtClean="0"/>
              <a:t>care</a:t>
            </a:r>
          </a:p>
          <a:p>
            <a:pPr marL="285750" lvl="1" indent="-285750" fontAlgn="base">
              <a:lnSpc>
                <a:spcPct val="100000"/>
              </a:lnSpc>
              <a:spcBef>
                <a:spcPct val="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 smtClean="0"/>
              <a:t>Scale </a:t>
            </a:r>
            <a:r>
              <a:rPr lang="en-US" sz="1800" dirty="0"/>
              <a:t>up a comprehensive care </a:t>
            </a:r>
            <a:r>
              <a:rPr lang="en-US" sz="1800" dirty="0" smtClean="0"/>
              <a:t>transitions program</a:t>
            </a:r>
          </a:p>
          <a:p>
            <a:pPr marL="285750" lvl="1" indent="-285750" fontAlgn="base">
              <a:lnSpc>
                <a:spcPct val="100000"/>
              </a:lnSpc>
              <a:spcBef>
                <a:spcPct val="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 smtClean="0"/>
              <a:t>Test </a:t>
            </a:r>
            <a:r>
              <a:rPr lang="en-US" sz="1800" dirty="0"/>
              <a:t>new care transition interventions and share data and best </a:t>
            </a:r>
            <a:r>
              <a:rPr lang="en-US" sz="1800" dirty="0" smtClean="0"/>
              <a:t>practices</a:t>
            </a:r>
          </a:p>
          <a:p>
            <a:pPr marL="285750" lvl="1" indent="-285750" fontAlgn="base">
              <a:lnSpc>
                <a:spcPct val="100000"/>
              </a:lnSpc>
              <a:spcBef>
                <a:spcPct val="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 smtClean="0"/>
              <a:t>Improve </a:t>
            </a:r>
            <a:r>
              <a:rPr lang="en-US" sz="1800" dirty="0"/>
              <a:t>the health of the </a:t>
            </a:r>
            <a:r>
              <a:rPr lang="en-US" sz="1800" dirty="0" smtClean="0"/>
              <a:t>community</a:t>
            </a:r>
          </a:p>
          <a:p>
            <a:pPr marL="285750" lvl="1" indent="-285750" fontAlgn="base">
              <a:lnSpc>
                <a:spcPct val="100000"/>
              </a:lnSpc>
              <a:spcBef>
                <a:spcPct val="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 smtClean="0"/>
              <a:t>Innovate </a:t>
            </a:r>
            <a:r>
              <a:rPr lang="en-US" sz="1800" dirty="0"/>
              <a:t>with clinical and social service </a:t>
            </a:r>
            <a:r>
              <a:rPr lang="en-US" sz="1800" dirty="0" smtClean="0"/>
              <a:t>partners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duke\AppData\Local\Microsoft\Windows\Temporary Internet Files\Content.IE5\6RXRLXM5\my_medical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11" y="2438400"/>
            <a:ext cx="3114989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9002"/>
            <a:ext cx="5943600" cy="741362"/>
          </a:xfrm>
        </p:spPr>
        <p:txBody>
          <a:bodyPr/>
          <a:lstStyle/>
          <a:p>
            <a:r>
              <a:rPr lang="en-US" altLang="en-US" b="1" dirty="0"/>
              <a:t>San Diego Care Transitions Partnership (SDCTP)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35859" y="1371600"/>
            <a:ext cx="7993741" cy="665841"/>
          </a:xfrm>
        </p:spPr>
        <p:txBody>
          <a:bodyPr/>
          <a:lstStyle/>
          <a:p>
            <a:r>
              <a:rPr lang="en-US" sz="2100" b="1" cap="none" dirty="0" smtClean="0">
                <a:solidFill>
                  <a:schemeClr val="tx2"/>
                </a:solidFill>
              </a:rPr>
              <a:t>The </a:t>
            </a:r>
            <a:r>
              <a:rPr lang="en-US" sz="2100" b="1" cap="none" dirty="0">
                <a:solidFill>
                  <a:schemeClr val="tx2"/>
                </a:solidFill>
              </a:rPr>
              <a:t>SDCTP </a:t>
            </a:r>
            <a:r>
              <a:rPr lang="en-US" sz="2100" b="1" cap="none" dirty="0" smtClean="0">
                <a:solidFill>
                  <a:schemeClr val="tx2"/>
                </a:solidFill>
              </a:rPr>
              <a:t>Care Transitions Program Design</a:t>
            </a:r>
            <a:endParaRPr lang="en-US" sz="2100" b="1" cap="none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14800" y="2514600"/>
            <a:ext cx="4648200" cy="2819400"/>
          </a:xfrm>
        </p:spPr>
        <p:txBody>
          <a:bodyPr>
            <a:noAutofit/>
          </a:bodyPr>
          <a:lstStyle/>
          <a:p>
            <a:pPr marL="0" lvl="1" indent="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accent5"/>
              </a:buClr>
              <a:buNone/>
              <a:defRPr/>
            </a:pPr>
            <a:r>
              <a:rPr lang="en-US" sz="1800" dirty="0" smtClean="0">
                <a:solidFill>
                  <a:schemeClr val="accent2"/>
                </a:solidFill>
              </a:rPr>
              <a:t>Patients </a:t>
            </a:r>
            <a:r>
              <a:rPr lang="en-US" sz="1800" dirty="0">
                <a:solidFill>
                  <a:schemeClr val="accent2"/>
                </a:solidFill>
              </a:rPr>
              <a:t>receive specific </a:t>
            </a:r>
            <a:r>
              <a:rPr lang="en-US" sz="1800" dirty="0" smtClean="0">
                <a:solidFill>
                  <a:schemeClr val="accent2"/>
                </a:solidFill>
              </a:rPr>
              <a:t>care transition services </a:t>
            </a:r>
            <a:r>
              <a:rPr lang="en-US" sz="1800" dirty="0">
                <a:solidFill>
                  <a:schemeClr val="accent2"/>
                </a:solidFill>
              </a:rPr>
              <a:t>tailored to their individual </a:t>
            </a:r>
            <a:r>
              <a:rPr lang="en-US" sz="1800" dirty="0" smtClean="0">
                <a:solidFill>
                  <a:schemeClr val="accent2"/>
                </a:solidFill>
              </a:rPr>
              <a:t>needs:</a:t>
            </a:r>
            <a:endParaRPr lang="en-US" sz="1800" dirty="0">
              <a:solidFill>
                <a:schemeClr val="accent2"/>
              </a:solidFill>
            </a:endParaRPr>
          </a:p>
          <a:p>
            <a:pPr marL="459486" lvl="2" indent="-28575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accent5"/>
              </a:buClr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In-patient </a:t>
            </a:r>
            <a:r>
              <a:rPr lang="en-US" dirty="0"/>
              <a:t>nursing </a:t>
            </a:r>
            <a:r>
              <a:rPr lang="en-US" dirty="0" smtClean="0"/>
              <a:t>support</a:t>
            </a:r>
          </a:p>
          <a:p>
            <a:pPr marL="459486" lvl="2" indent="-28575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accent5"/>
              </a:buClr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Medication </a:t>
            </a:r>
            <a:r>
              <a:rPr lang="en-US" dirty="0"/>
              <a:t>reconciliation and education</a:t>
            </a:r>
          </a:p>
          <a:p>
            <a:pPr marL="459486" lvl="2" indent="-28575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accent5"/>
              </a:buClr>
              <a:buFont typeface="Wingdings" panose="05000000000000000000" pitchFamily="2" charset="2"/>
              <a:buChar char="v"/>
              <a:defRPr/>
            </a:pPr>
            <a:r>
              <a:rPr lang="en-US" dirty="0"/>
              <a:t>Care Transitions Intervention (</a:t>
            </a:r>
            <a:r>
              <a:rPr lang="en-US" dirty="0" smtClean="0"/>
              <a:t>CTI)</a:t>
            </a:r>
          </a:p>
          <a:p>
            <a:pPr marL="459486" lvl="2" indent="-28575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accent5"/>
              </a:buClr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Care </a:t>
            </a:r>
            <a:r>
              <a:rPr lang="en-US" dirty="0"/>
              <a:t>Enhancement (</a:t>
            </a:r>
            <a:r>
              <a:rPr lang="en-US" dirty="0" smtClean="0"/>
              <a:t>CE)</a:t>
            </a:r>
          </a:p>
          <a:p>
            <a:pPr marL="459486" lvl="2" indent="-28575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accent5"/>
              </a:buClr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Telephonic CTI</a:t>
            </a:r>
          </a:p>
          <a:p>
            <a:pPr marL="459486" lvl="2" indent="-28575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>
                <a:schemeClr val="accent5"/>
              </a:buClr>
              <a:buFont typeface="Wingdings" panose="05000000000000000000" pitchFamily="2" charset="2"/>
              <a:buChar char="v"/>
              <a:defRPr/>
            </a:pPr>
            <a:r>
              <a:rPr lang="en-US" dirty="0" smtClean="0"/>
              <a:t>Follow-up </a:t>
            </a:r>
            <a:r>
              <a:rPr lang="en-US" dirty="0"/>
              <a:t>Phone </a:t>
            </a:r>
            <a:r>
              <a:rPr lang="en-US" dirty="0" smtClean="0"/>
              <a:t>Calls</a:t>
            </a:r>
            <a:endParaRPr lang="en-US" sz="3800" dirty="0">
              <a:solidFill>
                <a:srgbClr val="F79527"/>
              </a:solidFill>
              <a:cs typeface="Avenir Light"/>
            </a:endParaRPr>
          </a:p>
        </p:txBody>
      </p:sp>
    </p:spTree>
    <p:extLst>
      <p:ext uri="{BB962C8B-B14F-4D97-AF65-F5344CB8AC3E}">
        <p14:creationId xmlns:p14="http://schemas.microsoft.com/office/powerpoint/2010/main" val="208764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269002"/>
            <a:ext cx="5943601" cy="741362"/>
          </a:xfrm>
        </p:spPr>
        <p:txBody>
          <a:bodyPr/>
          <a:lstStyle/>
          <a:p>
            <a:r>
              <a:rPr lang="en-US" altLang="en-US" b="1" dirty="0"/>
              <a:t>San Diego Care Transitions Partnership (SDCTP)</a:t>
            </a:r>
            <a:endParaRPr lang="en-US" dirty="0"/>
          </a:p>
        </p:txBody>
      </p:sp>
      <p:pic>
        <p:nvPicPr>
          <p:cNvPr id="5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9" t="2587" r="3009" b="11443"/>
          <a:stretch/>
        </p:blipFill>
        <p:spPr>
          <a:xfrm>
            <a:off x="76200" y="1219200"/>
            <a:ext cx="5334000" cy="512721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562599" y="2590800"/>
            <a:ext cx="3352801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lnSpc>
                <a:spcPct val="80000"/>
              </a:lnSpc>
              <a:spcBef>
                <a:spcPct val="0"/>
              </a:spcBef>
              <a:spcAft>
                <a:spcPts val="1000"/>
              </a:spcAft>
              <a:buClr>
                <a:schemeClr val="accent5"/>
              </a:buClr>
              <a:defRPr/>
            </a:pPr>
            <a:r>
              <a:rPr lang="en-US" altLang="en-US" sz="1400" dirty="0"/>
              <a:t>*RCA = Root Cause Analysis</a:t>
            </a:r>
          </a:p>
          <a:p>
            <a:pPr defTabSz="457200" fontAlgn="base">
              <a:lnSpc>
                <a:spcPct val="80000"/>
              </a:lnSpc>
              <a:spcBef>
                <a:spcPct val="0"/>
              </a:spcBef>
              <a:spcAft>
                <a:spcPts val="1000"/>
              </a:spcAft>
              <a:buClr>
                <a:schemeClr val="accent5"/>
              </a:buClr>
              <a:defRPr/>
            </a:pPr>
            <a:r>
              <a:rPr lang="en-US" altLang="en-US" sz="1400" dirty="0"/>
              <a:t>*TNS = Transitions Nurse Specialist</a:t>
            </a:r>
          </a:p>
          <a:p>
            <a:pPr defTabSz="457200" fontAlgn="base">
              <a:lnSpc>
                <a:spcPct val="80000"/>
              </a:lnSpc>
              <a:spcBef>
                <a:spcPct val="0"/>
              </a:spcBef>
              <a:spcAft>
                <a:spcPts val="1000"/>
              </a:spcAft>
              <a:buClr>
                <a:schemeClr val="accent5"/>
              </a:buClr>
              <a:defRPr/>
            </a:pPr>
            <a:r>
              <a:rPr lang="en-US" altLang="en-US" sz="1400" dirty="0"/>
              <a:t>*IN = Inpatient Navigator</a:t>
            </a:r>
          </a:p>
          <a:p>
            <a:pPr defTabSz="457200" fontAlgn="base">
              <a:lnSpc>
                <a:spcPct val="80000"/>
              </a:lnSpc>
              <a:spcBef>
                <a:spcPct val="0"/>
              </a:spcBef>
              <a:spcAft>
                <a:spcPts val="1000"/>
              </a:spcAft>
              <a:buClr>
                <a:schemeClr val="accent5"/>
              </a:buClr>
              <a:defRPr/>
            </a:pPr>
            <a:r>
              <a:rPr lang="en-US" altLang="en-US" sz="1400" dirty="0"/>
              <a:t>*HRHC = High-Risk Healthcare Coach</a:t>
            </a:r>
          </a:p>
          <a:p>
            <a:pPr defTabSz="457200" fontAlgn="base">
              <a:lnSpc>
                <a:spcPct val="80000"/>
              </a:lnSpc>
              <a:spcBef>
                <a:spcPct val="0"/>
              </a:spcBef>
              <a:spcAft>
                <a:spcPts val="1000"/>
              </a:spcAft>
              <a:buClr>
                <a:schemeClr val="accent5"/>
              </a:buClr>
              <a:defRPr/>
            </a:pPr>
            <a:r>
              <a:rPr lang="en-US" altLang="en-US" sz="1400" dirty="0"/>
              <a:t>*CE = Care Enhancement</a:t>
            </a:r>
          </a:p>
          <a:p>
            <a:pPr defTabSz="457200" fontAlgn="base">
              <a:lnSpc>
                <a:spcPct val="80000"/>
              </a:lnSpc>
              <a:spcBef>
                <a:spcPct val="0"/>
              </a:spcBef>
              <a:spcAft>
                <a:spcPts val="1000"/>
              </a:spcAft>
              <a:buClr>
                <a:schemeClr val="accent5"/>
              </a:buClr>
              <a:defRPr/>
            </a:pPr>
            <a:r>
              <a:rPr lang="en-US" altLang="en-US" sz="1400" dirty="0"/>
              <a:t>*CTI = Care Transitions Intervention</a:t>
            </a:r>
          </a:p>
          <a:p>
            <a:pPr defTabSz="457200" fontAlgn="base">
              <a:lnSpc>
                <a:spcPct val="80000"/>
              </a:lnSpc>
              <a:spcBef>
                <a:spcPct val="0"/>
              </a:spcBef>
              <a:spcAft>
                <a:spcPts val="1000"/>
              </a:spcAft>
              <a:buClr>
                <a:schemeClr val="accent5"/>
              </a:buClr>
              <a:defRPr/>
            </a:pPr>
            <a:r>
              <a:rPr lang="en-US" altLang="en-US" sz="1400" dirty="0"/>
              <a:t>*PAN = Post-Acute Navigation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600" y="1295400"/>
            <a:ext cx="18288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5409085"/>
            <a:ext cx="1773733" cy="129651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562600" y="1398814"/>
            <a:ext cx="3429000" cy="990600"/>
          </a:xfrm>
        </p:spPr>
        <p:txBody>
          <a:bodyPr/>
          <a:lstStyle/>
          <a:p>
            <a:r>
              <a:rPr lang="en-US" b="1" cap="none" dirty="0">
                <a:solidFill>
                  <a:schemeClr val="tx2"/>
                </a:solidFill>
              </a:rPr>
              <a:t>The SDCTP in Action</a:t>
            </a:r>
          </a:p>
        </p:txBody>
      </p:sp>
    </p:spTree>
    <p:extLst>
      <p:ext uri="{BB962C8B-B14F-4D97-AF65-F5344CB8AC3E}">
        <p14:creationId xmlns:p14="http://schemas.microsoft.com/office/powerpoint/2010/main" val="381695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228600"/>
            <a:ext cx="6019801" cy="741362"/>
          </a:xfrm>
        </p:spPr>
        <p:txBody>
          <a:bodyPr/>
          <a:lstStyle/>
          <a:p>
            <a:r>
              <a:rPr lang="en-US" altLang="en-US" b="1" dirty="0"/>
              <a:t>San Diego Care Transitions Partnership (SDCTP)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93056" y="1371600"/>
            <a:ext cx="7993741" cy="838200"/>
          </a:xfrm>
        </p:spPr>
        <p:txBody>
          <a:bodyPr/>
          <a:lstStyle/>
          <a:p>
            <a:pPr lvl="0" algn="ctr" fontAlgn="base">
              <a:lnSpc>
                <a:spcPct val="100000"/>
              </a:lnSpc>
              <a:spcAft>
                <a:spcPts val="0"/>
              </a:spcAft>
            </a:pPr>
            <a:r>
              <a:rPr lang="en-US" altLang="en-US" sz="2100" b="1" cap="none" dirty="0" smtClean="0">
                <a:solidFill>
                  <a:schemeClr val="tx2"/>
                </a:solidFill>
              </a:rPr>
              <a:t>Accomplishments</a:t>
            </a:r>
          </a:p>
          <a:p>
            <a:pPr lvl="0" algn="ctr" fontAlgn="base">
              <a:lnSpc>
                <a:spcPct val="100000"/>
              </a:lnSpc>
              <a:spcAft>
                <a:spcPts val="0"/>
              </a:spcAft>
            </a:pPr>
            <a:r>
              <a:rPr lang="en-US" altLang="en-US" sz="2100" b="1" cap="none" dirty="0" smtClean="0">
                <a:solidFill>
                  <a:schemeClr val="tx2"/>
                </a:solidFill>
              </a:rPr>
              <a:t>January </a:t>
            </a:r>
            <a:r>
              <a:rPr lang="en-US" altLang="en-US" sz="2100" b="1" cap="none" dirty="0">
                <a:solidFill>
                  <a:schemeClr val="tx2"/>
                </a:solidFill>
              </a:rPr>
              <a:t>2013 to January 2015</a:t>
            </a:r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87068"/>
              </p:ext>
            </p:extLst>
          </p:nvPr>
        </p:nvGraphicFramePr>
        <p:xfrm>
          <a:off x="4434320" y="2286000"/>
          <a:ext cx="4404880" cy="292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Worksheet" r:id="rId5" imgW="3467070" imgH="2209710" progId="Excel.Sheet.12">
                  <p:embed/>
                </p:oleObj>
              </mc:Choice>
              <mc:Fallback>
                <p:oleObj name="Worksheet" r:id="rId5" imgW="3467070" imgH="220971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4320" y="2286000"/>
                        <a:ext cx="4404880" cy="292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876800" y="5334000"/>
            <a:ext cx="3962400" cy="95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 fontAlgn="base">
              <a:lnSpc>
                <a:spcPct val="80000"/>
              </a:lnSpc>
              <a:spcBef>
                <a:spcPct val="0"/>
              </a:spcBef>
              <a:spcAft>
                <a:spcPts val="1000"/>
              </a:spcAft>
              <a:buClr>
                <a:schemeClr val="accent5"/>
              </a:buClr>
              <a:buSzPts val="1000"/>
              <a:buFont typeface="Wingdings" panose="05000000000000000000" pitchFamily="2" charset="2"/>
              <a:buChar char="v"/>
              <a:defRPr/>
            </a:pPr>
            <a:r>
              <a:rPr lang="en-US" altLang="en-US" sz="1200" dirty="0"/>
              <a:t>Target Group baseline: CCTP participants 30 day readmission rate from 2012</a:t>
            </a:r>
          </a:p>
          <a:p>
            <a:pPr marL="285750" indent="-285750" defTabSz="457200" fontAlgn="base">
              <a:lnSpc>
                <a:spcPct val="80000"/>
              </a:lnSpc>
              <a:spcBef>
                <a:spcPct val="0"/>
              </a:spcBef>
              <a:spcAft>
                <a:spcPts val="1000"/>
              </a:spcAft>
              <a:buClr>
                <a:schemeClr val="accent5"/>
              </a:buClr>
              <a:buSzPts val="1000"/>
              <a:buFont typeface="Wingdings" panose="05000000000000000000" pitchFamily="2" charset="2"/>
              <a:buChar char="v"/>
              <a:defRPr/>
            </a:pPr>
            <a:r>
              <a:rPr lang="en-US" altLang="en-US" sz="1200" dirty="0"/>
              <a:t>CCTP Participants: Those who completed services (CCTP Completers) and those who did not complete all aspects of the program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2597259"/>
            <a:ext cx="3962400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-182880" defTabSz="457200" fontAlgn="base">
              <a:spcBef>
                <a:spcPct val="0"/>
              </a:spcBef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/>
              <a:t>13.4% estimated </a:t>
            </a:r>
            <a:r>
              <a:rPr lang="en-US" altLang="en-US" sz="1600" dirty="0"/>
              <a:t>readmission </a:t>
            </a:r>
            <a:r>
              <a:rPr lang="en-US" altLang="en-US" sz="1600" dirty="0" smtClean="0"/>
              <a:t>rate</a:t>
            </a:r>
          </a:p>
          <a:p>
            <a:pPr marL="182880" indent="-182880" defTabSz="457200" fontAlgn="base">
              <a:spcBef>
                <a:spcPct val="0"/>
              </a:spcBef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/>
              <a:t>66.3</a:t>
            </a:r>
            <a:r>
              <a:rPr lang="en-US" altLang="en-US" sz="1600" dirty="0"/>
              <a:t>% less than the SDCTP’s 2012 Target Group baseline.</a:t>
            </a:r>
          </a:p>
        </p:txBody>
      </p:sp>
      <p:cxnSp>
        <p:nvCxnSpPr>
          <p:cNvPr id="8" name="AutoShape 14"/>
          <p:cNvCxnSpPr>
            <a:cxnSpLocks noChangeShapeType="1"/>
          </p:cNvCxnSpPr>
          <p:nvPr/>
        </p:nvCxnSpPr>
        <p:spPr bwMode="auto">
          <a:xfrm>
            <a:off x="896144" y="3810000"/>
            <a:ext cx="2932112" cy="0"/>
          </a:xfrm>
          <a:prstGeom prst="straightConnector1">
            <a:avLst/>
          </a:prstGeom>
          <a:noFill/>
          <a:ln w="28575">
            <a:solidFill>
              <a:srgbClr val="00ACC4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DBA16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>
          <a:xfrm>
            <a:off x="381000" y="4009454"/>
            <a:ext cx="3962400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-182880" defTabSz="457200" fontAlgn="base">
              <a:spcBef>
                <a:spcPct val="0"/>
              </a:spcBef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/>
              <a:t>1,281 prevented 30-day </a:t>
            </a:r>
            <a:r>
              <a:rPr lang="en-US" altLang="en-US" sz="1600" dirty="0"/>
              <a:t>readmissions for CCTP participants</a:t>
            </a:r>
            <a:r>
              <a:rPr lang="en-US" altLang="en-US" sz="1600" dirty="0" smtClean="0"/>
              <a:t>.</a:t>
            </a:r>
          </a:p>
          <a:p>
            <a:pPr marL="182880" indent="-182880" defTabSz="457200" fontAlgn="base">
              <a:spcBef>
                <a:spcPct val="0"/>
              </a:spcBef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$13,163 </a:t>
            </a:r>
            <a:r>
              <a:rPr lang="en-US" altLang="en-US" sz="1600" dirty="0" smtClean="0"/>
              <a:t>average </a:t>
            </a:r>
            <a:r>
              <a:rPr lang="en-US" altLang="en-US" sz="1600" dirty="0"/>
              <a:t>readmission cost in San Diego </a:t>
            </a:r>
            <a:r>
              <a:rPr lang="en-US" altLang="en-US" sz="1600" dirty="0" smtClean="0"/>
              <a:t>County</a:t>
            </a:r>
          </a:p>
          <a:p>
            <a:pPr marL="182880" indent="-182880" defTabSz="457200" fontAlgn="base">
              <a:spcBef>
                <a:spcPct val="0"/>
              </a:spcBef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$</a:t>
            </a:r>
            <a:r>
              <a:rPr lang="en-US" altLang="en-US" sz="1600" dirty="0" smtClean="0"/>
              <a:t>7.2M overall </a:t>
            </a:r>
            <a:r>
              <a:rPr lang="en-US" altLang="en-US" sz="1600" dirty="0"/>
              <a:t>Medicare </a:t>
            </a:r>
            <a:r>
              <a:rPr lang="en-US" altLang="en-US" sz="1600" dirty="0" smtClean="0"/>
              <a:t>savings</a:t>
            </a:r>
          </a:p>
          <a:p>
            <a:pPr marL="182880" indent="-182880" defTabSz="457200" fontAlgn="base">
              <a:spcBef>
                <a:spcPct val="0"/>
              </a:spcBef>
              <a:spcAft>
                <a:spcPts val="6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/>
              <a:t>$</a:t>
            </a:r>
            <a:r>
              <a:rPr lang="en-US" altLang="en-US" sz="1600" dirty="0"/>
              <a:t>50M </a:t>
            </a:r>
            <a:r>
              <a:rPr lang="en-US" altLang="en-US" sz="1600" dirty="0" smtClean="0"/>
              <a:t>decrease in </a:t>
            </a:r>
            <a:r>
              <a:rPr lang="en-US" altLang="en-US" sz="1600" dirty="0"/>
              <a:t>Medicare </a:t>
            </a:r>
            <a:r>
              <a:rPr lang="en-US" altLang="en-US" sz="1600" dirty="0" smtClean="0"/>
              <a:t>spending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573240" y="3733800"/>
            <a:ext cx="609600" cy="199454"/>
            <a:chOff x="3276600" y="3810000"/>
            <a:chExt cx="609600" cy="199454"/>
          </a:xfrm>
        </p:grpSpPr>
        <p:sp>
          <p:nvSpPr>
            <p:cNvPr id="4" name="Rectangle 3"/>
            <p:cNvSpPr/>
            <p:nvPr/>
          </p:nvSpPr>
          <p:spPr>
            <a:xfrm>
              <a:off x="3276600" y="3810000"/>
              <a:ext cx="609600" cy="1524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52800" y="3824788"/>
              <a:ext cx="53340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200" b="1" dirty="0" smtClean="0">
                  <a:solidFill>
                    <a:srgbClr val="000000"/>
                  </a:solidFill>
                  <a:latin typeface="+mj-lt"/>
                  <a:cs typeface="Avenir Light"/>
                </a:rPr>
                <a:t>13.4%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15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49238"/>
            <a:ext cx="5715000" cy="741362"/>
          </a:xfrm>
        </p:spPr>
        <p:txBody>
          <a:bodyPr/>
          <a:lstStyle/>
          <a:p>
            <a:r>
              <a:rPr lang="en-US" altLang="en-US" b="1" dirty="0"/>
              <a:t>San Diego Care Transitions Partnership (SDCTP)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533400" y="1295400"/>
            <a:ext cx="7993062" cy="2133600"/>
          </a:xfrm>
        </p:spPr>
        <p:txBody>
          <a:bodyPr/>
          <a:lstStyle/>
          <a:p>
            <a:pPr marL="0" lvl="0" indent="0" algn="ctr" fontAlgn="auto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US" sz="2100" i="1" cap="none" dirty="0">
                <a:solidFill>
                  <a:schemeClr val="tx1"/>
                </a:solidFill>
                <a:latin typeface="Georgia" panose="02040502050405020303" pitchFamily="18" charset="0"/>
              </a:rPr>
              <a:t>Coming together is a beginning</a:t>
            </a:r>
          </a:p>
          <a:p>
            <a:pPr marL="0" lvl="0" indent="0" algn="ctr" fontAlgn="auto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US" sz="2100" i="1" cap="none" dirty="0">
                <a:solidFill>
                  <a:schemeClr val="tx1"/>
                </a:solidFill>
                <a:latin typeface="Georgia" panose="02040502050405020303" pitchFamily="18" charset="0"/>
              </a:rPr>
              <a:t>Keeping together is progress</a:t>
            </a:r>
          </a:p>
          <a:p>
            <a:pPr marL="0" lvl="0" indent="0" algn="ctr" fontAlgn="auto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US" sz="2100" i="1" cap="none" dirty="0">
                <a:solidFill>
                  <a:schemeClr val="tx1"/>
                </a:solidFill>
                <a:latin typeface="Georgia" panose="02040502050405020303" pitchFamily="18" charset="0"/>
              </a:rPr>
              <a:t>Working together is </a:t>
            </a:r>
            <a:r>
              <a:rPr lang="en-US" sz="2100" i="1" cap="none" dirty="0" smtClean="0">
                <a:solidFill>
                  <a:schemeClr val="tx1"/>
                </a:solidFill>
                <a:latin typeface="Georgia" panose="02040502050405020303" pitchFamily="18" charset="0"/>
              </a:rPr>
              <a:t>success</a:t>
            </a:r>
          </a:p>
          <a:p>
            <a:pPr marL="0" indent="0" algn="ctr" fontAlgn="auto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SzTx/>
              <a:buNone/>
            </a:pPr>
            <a:r>
              <a:rPr lang="en-US" sz="2100" i="1" cap="none" dirty="0">
                <a:solidFill>
                  <a:schemeClr val="tx1"/>
                </a:solidFill>
                <a:latin typeface="Georgia" panose="02040502050405020303" pitchFamily="18" charset="0"/>
              </a:rPr>
              <a:t>- Henry Ford</a:t>
            </a:r>
          </a:p>
          <a:p>
            <a:pPr lvl="0" algn="ctr" fontAlgn="auto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SzTx/>
            </a:pPr>
            <a:endParaRPr lang="en-US" b="1" cap="none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1150938" y="3505200"/>
            <a:ext cx="7993062" cy="2771775"/>
          </a:xfrm>
        </p:spPr>
        <p:txBody>
          <a:bodyPr/>
          <a:lstStyle/>
          <a:p>
            <a:pPr lvl="0" algn="r" fontAlgn="auto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SzTx/>
              <a:buNone/>
            </a:pPr>
            <a:endParaRPr lang="en-US" sz="2800" dirty="0" smtClean="0">
              <a:solidFill>
                <a:srgbClr val="95AF39"/>
              </a:solidFill>
              <a:cs typeface="Avenir Light"/>
            </a:endParaRPr>
          </a:p>
          <a:p>
            <a:pPr lvl="0" algn="r" fontAlgn="auto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SzTx/>
              <a:buNone/>
            </a:pPr>
            <a:endParaRPr lang="en-US" sz="2800" dirty="0" smtClean="0">
              <a:solidFill>
                <a:srgbClr val="95AF39"/>
              </a:solidFill>
              <a:cs typeface="Avenir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481" y="3313215"/>
            <a:ext cx="4274148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1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WSD 2013 Blue">
  <a:themeElements>
    <a:clrScheme name="LWSD_blue">
      <a:dk1>
        <a:srgbClr val="808080"/>
      </a:dk1>
      <a:lt1>
        <a:sysClr val="window" lastClr="FFFFFF"/>
      </a:lt1>
      <a:dk2>
        <a:srgbClr val="95AF39"/>
      </a:dk2>
      <a:lt2>
        <a:srgbClr val="FFFFFF"/>
      </a:lt2>
      <a:accent1>
        <a:srgbClr val="2FB4BC"/>
      </a:accent1>
      <a:accent2>
        <a:srgbClr val="F79527"/>
      </a:accent2>
      <a:accent3>
        <a:srgbClr val="95AF39"/>
      </a:accent3>
      <a:accent4>
        <a:srgbClr val="FDBA16"/>
      </a:accent4>
      <a:accent5>
        <a:srgbClr val="779042"/>
      </a:accent5>
      <a:accent6>
        <a:srgbClr val="F47F26"/>
      </a:accent6>
      <a:hlink>
        <a:srgbClr val="00A9C5"/>
      </a:hlink>
      <a:folHlink>
        <a:srgbClr val="C7DC6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smtClean="0">
            <a:solidFill>
              <a:schemeClr val="tx2"/>
            </a:solidFill>
            <a:latin typeface="Avenir Light"/>
            <a:cs typeface="Avenir Ligh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4_LWSD 2013 Blue 2">
  <a:themeElements>
    <a:clrScheme name="LWSD_blue">
      <a:dk1>
        <a:srgbClr val="808080"/>
      </a:dk1>
      <a:lt1>
        <a:sysClr val="window" lastClr="FFFFFF"/>
      </a:lt1>
      <a:dk2>
        <a:srgbClr val="95AF39"/>
      </a:dk2>
      <a:lt2>
        <a:srgbClr val="FFFFFF"/>
      </a:lt2>
      <a:accent1>
        <a:srgbClr val="2FB4BC"/>
      </a:accent1>
      <a:accent2>
        <a:srgbClr val="F79527"/>
      </a:accent2>
      <a:accent3>
        <a:srgbClr val="95AF39"/>
      </a:accent3>
      <a:accent4>
        <a:srgbClr val="FDBA16"/>
      </a:accent4>
      <a:accent5>
        <a:srgbClr val="779042"/>
      </a:accent5>
      <a:accent6>
        <a:srgbClr val="F47F26"/>
      </a:accent6>
      <a:hlink>
        <a:srgbClr val="00A9C5"/>
      </a:hlink>
      <a:folHlink>
        <a:srgbClr val="C7DC6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smtClean="0">
            <a:solidFill>
              <a:schemeClr val="tx2"/>
            </a:solidFill>
            <a:latin typeface="Avenir Light"/>
            <a:cs typeface="Avenir Ligh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LWSD 2013 Blue 4">
  <a:themeElements>
    <a:clrScheme name="LWSD_blue">
      <a:dk1>
        <a:srgbClr val="808080"/>
      </a:dk1>
      <a:lt1>
        <a:sysClr val="window" lastClr="FFFFFF"/>
      </a:lt1>
      <a:dk2>
        <a:srgbClr val="95AF39"/>
      </a:dk2>
      <a:lt2>
        <a:srgbClr val="FFFFFF"/>
      </a:lt2>
      <a:accent1>
        <a:srgbClr val="2FB4BC"/>
      </a:accent1>
      <a:accent2>
        <a:srgbClr val="F79527"/>
      </a:accent2>
      <a:accent3>
        <a:srgbClr val="95AF39"/>
      </a:accent3>
      <a:accent4>
        <a:srgbClr val="FDBA16"/>
      </a:accent4>
      <a:accent5>
        <a:srgbClr val="779042"/>
      </a:accent5>
      <a:accent6>
        <a:srgbClr val="F47F26"/>
      </a:accent6>
      <a:hlink>
        <a:srgbClr val="00A9C5"/>
      </a:hlink>
      <a:folHlink>
        <a:srgbClr val="C7DC6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smtClean="0">
            <a:solidFill>
              <a:schemeClr val="tx2"/>
            </a:solidFill>
            <a:latin typeface="Avenir Light"/>
            <a:cs typeface="Avenir Ligh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1_LWSD 2013 Blue 4">
  <a:themeElements>
    <a:clrScheme name="LWSD_blue">
      <a:dk1>
        <a:srgbClr val="808080"/>
      </a:dk1>
      <a:lt1>
        <a:sysClr val="window" lastClr="FFFFFF"/>
      </a:lt1>
      <a:dk2>
        <a:srgbClr val="95AF39"/>
      </a:dk2>
      <a:lt2>
        <a:srgbClr val="FFFFFF"/>
      </a:lt2>
      <a:accent1>
        <a:srgbClr val="2FB4BC"/>
      </a:accent1>
      <a:accent2>
        <a:srgbClr val="F79527"/>
      </a:accent2>
      <a:accent3>
        <a:srgbClr val="95AF39"/>
      </a:accent3>
      <a:accent4>
        <a:srgbClr val="FDBA16"/>
      </a:accent4>
      <a:accent5>
        <a:srgbClr val="779042"/>
      </a:accent5>
      <a:accent6>
        <a:srgbClr val="F47F26"/>
      </a:accent6>
      <a:hlink>
        <a:srgbClr val="00A9C5"/>
      </a:hlink>
      <a:folHlink>
        <a:srgbClr val="C7DC6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smtClean="0">
            <a:solidFill>
              <a:schemeClr val="tx2"/>
            </a:solidFill>
            <a:latin typeface="Avenir Light"/>
            <a:cs typeface="Avenir Light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2_LWSD 2013 Blue 4">
  <a:themeElements>
    <a:clrScheme name="LWSD_blue">
      <a:dk1>
        <a:srgbClr val="808080"/>
      </a:dk1>
      <a:lt1>
        <a:sysClr val="window" lastClr="FFFFFF"/>
      </a:lt1>
      <a:dk2>
        <a:srgbClr val="95AF39"/>
      </a:dk2>
      <a:lt2>
        <a:srgbClr val="FFFFFF"/>
      </a:lt2>
      <a:accent1>
        <a:srgbClr val="2FB4BC"/>
      </a:accent1>
      <a:accent2>
        <a:srgbClr val="F79527"/>
      </a:accent2>
      <a:accent3>
        <a:srgbClr val="95AF39"/>
      </a:accent3>
      <a:accent4>
        <a:srgbClr val="FDBA16"/>
      </a:accent4>
      <a:accent5>
        <a:srgbClr val="779042"/>
      </a:accent5>
      <a:accent6>
        <a:srgbClr val="F47F26"/>
      </a:accent6>
      <a:hlink>
        <a:srgbClr val="00A9C5"/>
      </a:hlink>
      <a:folHlink>
        <a:srgbClr val="C7DC6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smtClean="0">
            <a:solidFill>
              <a:schemeClr val="tx2"/>
            </a:solidFill>
            <a:latin typeface="Avenir Light"/>
            <a:cs typeface="Avenir Light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383</Words>
  <Application>Microsoft Office PowerPoint</Application>
  <PresentationFormat>On-screen Show (4:3)</PresentationFormat>
  <Paragraphs>75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Arial</vt:lpstr>
      <vt:lpstr>Avenir Light</vt:lpstr>
      <vt:lpstr>Avenir Medium</vt:lpstr>
      <vt:lpstr>Avenir Medium Oblique</vt:lpstr>
      <vt:lpstr>Calibri</vt:lpstr>
      <vt:lpstr>Georgia</vt:lpstr>
      <vt:lpstr>Wingdings</vt:lpstr>
      <vt:lpstr>LWSD 2013 Blue</vt:lpstr>
      <vt:lpstr>4_LWSD 2013 Blue 2</vt:lpstr>
      <vt:lpstr>LWSD 2013 Blue 4</vt:lpstr>
      <vt:lpstr>1_LWSD 2013 Blue 4</vt:lpstr>
      <vt:lpstr>2_LWSD 2013 Blue 4</vt:lpstr>
      <vt:lpstr>Worksheet</vt:lpstr>
      <vt:lpstr>The San Diego care transitions partnership</vt:lpstr>
      <vt:lpstr>Community-Based Care Transitions program (CCTP)</vt:lpstr>
      <vt:lpstr>San Diego Care Transitions Partnership (SDCTP)</vt:lpstr>
      <vt:lpstr>San Diego Care Transitions Partnership (SDCTP)</vt:lpstr>
      <vt:lpstr>San Diego Care Transitions Partnership (SDCTP)</vt:lpstr>
      <vt:lpstr>San Diego Care Transitions Partnership (SDCTP)</vt:lpstr>
      <vt:lpstr>San Diego Care Transitions Partnership (SDCTP)</vt:lpstr>
    </vt:vector>
  </TitlesOfParts>
  <Company>The County of San Diego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bschmit1</dc:creator>
  <cp:lastModifiedBy>Linda Langel</cp:lastModifiedBy>
  <cp:revision>37</cp:revision>
  <cp:lastPrinted>2015-09-11T14:44:15Z</cp:lastPrinted>
  <dcterms:created xsi:type="dcterms:W3CDTF">2015-08-31T15:38:03Z</dcterms:created>
  <dcterms:modified xsi:type="dcterms:W3CDTF">2015-09-28T19:33:00Z</dcterms:modified>
</cp:coreProperties>
</file>